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82" r:id="rId6"/>
    <p:sldId id="260" r:id="rId7"/>
    <p:sldId id="261" r:id="rId8"/>
  </p:sldIdLst>
  <p:sldSz cx="12192000" cy="6858000"/>
  <p:notesSz cx="6858000" cy="9144000"/>
  <p:embeddedFontLst>
    <p:embeddedFont>
      <p:font typeface="Montserrat" panose="00000500000000000000" pitchFamily="2" charset="-18"/>
      <p:regular r:id="rId10"/>
      <p:bold r:id="rId11"/>
      <p:italic r:id="rId12"/>
      <p:boldItalic r:id="rId13"/>
    </p:embeddedFont>
    <p:embeddedFont>
      <p:font typeface="Montserrat Medium" panose="00000600000000000000" pitchFamily="2" charset="-18"/>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7XZvIc3T1QYg3Iz9BmcWeJBqG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379"/>
    <a:srgbClr val="E193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ED859B-A518-44AD-9DD9-72B485D1843B}" type="doc">
      <dgm:prSet loTypeId="urn:microsoft.com/office/officeart/2005/8/layout/arrow2" loCatId="process" qsTypeId="urn:microsoft.com/office/officeart/2005/8/quickstyle/simple5" qsCatId="simple" csTypeId="urn:microsoft.com/office/officeart/2005/8/colors/accent2_3" csCatId="accent2" phldr="1"/>
      <dgm:spPr/>
    </dgm:pt>
    <dgm:pt modelId="{02D93551-E6C2-45EB-9E23-36A99C6997A7}">
      <dgm:prSet phldrT="[Text]" custT="1"/>
      <dgm:spPr/>
      <dgm:t>
        <a:bodyPr/>
        <a:lstStyle/>
        <a:p>
          <a:pPr>
            <a:buClr>
              <a:schemeClr val="dk1"/>
            </a:buClr>
            <a:buSzPts val="1800"/>
            <a:buFont typeface="Arial"/>
            <a:buNone/>
          </a:pPr>
          <a:r>
            <a:rPr lang="en-GB" sz="1300" b="0" i="0" u="sng" strike="noStrike" cap="none">
              <a:latin typeface="Montserrat" panose="00000500000000000000" pitchFamily="2" charset="-18"/>
              <a:ea typeface="Calibri"/>
              <a:cs typeface="Calibri"/>
              <a:sym typeface="Calibri"/>
            </a:rPr>
            <a:t>issue</a:t>
          </a:r>
          <a:r>
            <a:rPr lang="en-GB" sz="1300" b="0" i="0" u="none" strike="noStrike" cap="none">
              <a:latin typeface="Montserrat" panose="00000500000000000000" pitchFamily="2" charset="-18"/>
              <a:ea typeface="Calibri"/>
              <a:cs typeface="Calibri"/>
              <a:sym typeface="Calibri"/>
            </a:rPr>
            <a:t>: tourism destinations with natural assets of high value and suffering major </a:t>
          </a:r>
          <a:r>
            <a:rPr lang="en-GB" sz="1300" b="1" i="0" u="none" strike="noStrike" cap="none">
              <a:latin typeface="Montserrat" panose="00000500000000000000" pitchFamily="2" charset="-18"/>
              <a:ea typeface="Calibri"/>
              <a:cs typeface="Calibri"/>
              <a:sym typeface="Calibri"/>
            </a:rPr>
            <a:t>tourism-related impacts on/from Climate Change</a:t>
          </a:r>
          <a:endParaRPr lang="en-GB" sz="1300" dirty="0">
            <a:latin typeface="Montserrat" panose="00000500000000000000" pitchFamily="2" charset="-18"/>
          </a:endParaRPr>
        </a:p>
      </dgm:t>
    </dgm:pt>
    <dgm:pt modelId="{7C677F46-96DB-4AD0-9122-B5C5263296FF}" type="parTrans" cxnId="{F8400A61-4FB7-4629-A035-7DECBDD2416E}">
      <dgm:prSet/>
      <dgm:spPr/>
      <dgm:t>
        <a:bodyPr/>
        <a:lstStyle/>
        <a:p>
          <a:endParaRPr lang="en-GB">
            <a:solidFill>
              <a:srgbClr val="446379"/>
            </a:solidFill>
            <a:latin typeface="Montserrat" panose="00000500000000000000" pitchFamily="2" charset="-18"/>
          </a:endParaRPr>
        </a:p>
      </dgm:t>
    </dgm:pt>
    <dgm:pt modelId="{70C5680D-2FA3-4BD8-A833-52A5A2FFB556}" type="sibTrans" cxnId="{F8400A61-4FB7-4629-A035-7DECBDD2416E}">
      <dgm:prSet/>
      <dgm:spPr/>
      <dgm:t>
        <a:bodyPr/>
        <a:lstStyle/>
        <a:p>
          <a:endParaRPr lang="en-GB">
            <a:solidFill>
              <a:srgbClr val="446379"/>
            </a:solidFill>
            <a:latin typeface="Montserrat" panose="00000500000000000000" pitchFamily="2" charset="-18"/>
          </a:endParaRPr>
        </a:p>
      </dgm:t>
    </dgm:pt>
    <dgm:pt modelId="{22638951-D87B-47B3-94EA-E1FC13CA3DAB}">
      <dgm:prSet phldrT="[Text]" custT="1"/>
      <dgm:spPr/>
      <dgm:t>
        <a:bodyPr/>
        <a:lstStyle/>
        <a:p>
          <a:pPr>
            <a:buClr>
              <a:schemeClr val="dk1"/>
            </a:buClr>
            <a:buSzPts val="1800"/>
            <a:buFont typeface="Arial"/>
            <a:buNone/>
          </a:pPr>
          <a:r>
            <a:rPr lang="en-GB" sz="1300" b="0" i="0" u="sng" strike="noStrike" cap="none">
              <a:latin typeface="Montserrat" panose="00000500000000000000" pitchFamily="2" charset="-18"/>
              <a:ea typeface="Calibri"/>
              <a:cs typeface="Calibri"/>
              <a:sym typeface="Calibri"/>
            </a:rPr>
            <a:t>solution</a:t>
          </a:r>
          <a:r>
            <a:rPr lang="en-GB" sz="1300" b="0" i="0" u="none" strike="noStrike" cap="none">
              <a:latin typeface="Montserrat" panose="00000500000000000000" pitchFamily="2" charset="-18"/>
              <a:ea typeface="Calibri"/>
              <a:cs typeface="Calibri"/>
              <a:sym typeface="Calibri"/>
            </a:rPr>
            <a:t>: </a:t>
          </a:r>
          <a:r>
            <a:rPr lang="en-GB" sz="1300" b="1" i="0" u="none" strike="noStrike" cap="none">
              <a:latin typeface="Montserrat" panose="00000500000000000000" pitchFamily="2" charset="-18"/>
              <a:ea typeface="Calibri"/>
              <a:cs typeface="Calibri"/>
              <a:sym typeface="Calibri"/>
            </a:rPr>
            <a:t>improving the regional tourism governing capacities </a:t>
          </a:r>
          <a:r>
            <a:rPr lang="en-GB" sz="1300" b="0" i="0" u="none" strike="noStrike" cap="none">
              <a:latin typeface="Montserrat" panose="00000500000000000000" pitchFamily="2" charset="-18"/>
              <a:ea typeface="Calibri"/>
              <a:cs typeface="Calibri"/>
              <a:sym typeface="Calibri"/>
            </a:rPr>
            <a:t>+ supporting/</a:t>
          </a:r>
          <a:r>
            <a:rPr lang="en-GB" sz="1300" b="1" i="0" u="none" strike="noStrike" cap="none">
              <a:latin typeface="Montserrat" panose="00000500000000000000" pitchFamily="2" charset="-18"/>
              <a:ea typeface="Calibri"/>
              <a:cs typeface="Calibri"/>
              <a:sym typeface="Calibri"/>
            </a:rPr>
            <a:t>strengthening DMOs to test </a:t>
          </a:r>
          <a:r>
            <a:rPr lang="en-GB" sz="1300" b="0" i="0" u="none" strike="noStrike" cap="none">
              <a:latin typeface="Montserrat" panose="00000500000000000000" pitchFamily="2" charset="-18"/>
              <a:ea typeface="Calibri"/>
              <a:cs typeface="Calibri"/>
              <a:sym typeface="Calibri"/>
            </a:rPr>
            <a:t>innovative solutions (i.e. </a:t>
          </a:r>
          <a:r>
            <a:rPr lang="en-GB" sz="1300" b="1" i="0" u="none" strike="noStrike" cap="none">
              <a:latin typeface="Montserrat" panose="00000500000000000000" pitchFamily="2" charset="-18"/>
              <a:ea typeface="Calibri"/>
              <a:cs typeface="Calibri"/>
              <a:sym typeface="Calibri"/>
            </a:rPr>
            <a:t>Nature-based Solutions</a:t>
          </a:r>
          <a:r>
            <a:rPr lang="en-GB" sz="1300" b="0" i="0" u="none" strike="noStrike" cap="none">
              <a:latin typeface="Montserrat" panose="00000500000000000000" pitchFamily="2" charset="-18"/>
              <a:ea typeface="Corbel"/>
              <a:cs typeface="Corbel"/>
              <a:sym typeface="Corbel"/>
            </a:rPr>
            <a:t>)</a:t>
          </a:r>
          <a:endParaRPr lang="en-GB" sz="1300" dirty="0">
            <a:latin typeface="Montserrat" panose="00000500000000000000" pitchFamily="2" charset="-18"/>
          </a:endParaRPr>
        </a:p>
      </dgm:t>
    </dgm:pt>
    <dgm:pt modelId="{43F804DE-E679-4391-87A1-D09F2AF090AA}" type="parTrans" cxnId="{2B152E77-A25E-4F75-8733-4E0FA7587BD6}">
      <dgm:prSet/>
      <dgm:spPr/>
      <dgm:t>
        <a:bodyPr/>
        <a:lstStyle/>
        <a:p>
          <a:endParaRPr lang="en-GB">
            <a:solidFill>
              <a:srgbClr val="446379"/>
            </a:solidFill>
            <a:latin typeface="Montserrat" panose="00000500000000000000" pitchFamily="2" charset="-18"/>
          </a:endParaRPr>
        </a:p>
      </dgm:t>
    </dgm:pt>
    <dgm:pt modelId="{240B19B7-B37C-4AA4-9F24-D8563CC7B4FC}" type="sibTrans" cxnId="{2B152E77-A25E-4F75-8733-4E0FA7587BD6}">
      <dgm:prSet/>
      <dgm:spPr/>
      <dgm:t>
        <a:bodyPr/>
        <a:lstStyle/>
        <a:p>
          <a:endParaRPr lang="en-GB">
            <a:solidFill>
              <a:srgbClr val="446379"/>
            </a:solidFill>
            <a:latin typeface="Montserrat" panose="00000500000000000000" pitchFamily="2" charset="-18"/>
          </a:endParaRPr>
        </a:p>
      </dgm:t>
    </dgm:pt>
    <dgm:pt modelId="{77A40FEA-FC35-4CA8-BE7F-400605FA408F}">
      <dgm:prSet phldrT="[Text]"/>
      <dgm:spPr/>
      <dgm:t>
        <a:bodyPr/>
        <a:lstStyle/>
        <a:p>
          <a:r>
            <a:rPr lang="en-US" b="0" i="0" u="sng" strike="noStrike" cap="none">
              <a:latin typeface="Montserrat" panose="00000500000000000000" pitchFamily="2" charset="-18"/>
              <a:ea typeface="Calibri"/>
              <a:cs typeface="Calibri"/>
              <a:sym typeface="Calibri"/>
            </a:rPr>
            <a:t>change</a:t>
          </a:r>
          <a:r>
            <a:rPr lang="en-US" b="0" i="0" u="none" strike="noStrike" cap="none">
              <a:latin typeface="Montserrat" panose="00000500000000000000" pitchFamily="2" charset="-18"/>
              <a:ea typeface="Calibri"/>
              <a:cs typeface="Calibri"/>
              <a:sym typeface="Calibri"/>
            </a:rPr>
            <a:t>: </a:t>
          </a:r>
          <a:r>
            <a:rPr lang="en-US" b="1" i="0" u="none" strike="noStrike" cap="none">
              <a:latin typeface="Montserrat" panose="00000500000000000000" pitchFamily="2" charset="-18"/>
              <a:ea typeface="Calibri"/>
              <a:cs typeface="Calibri"/>
              <a:sym typeface="Calibri"/>
            </a:rPr>
            <a:t>Regional administrations </a:t>
          </a:r>
          <a:r>
            <a:rPr lang="en-US" b="0" i="0" u="none" strike="noStrike" cap="none">
              <a:latin typeface="Montserrat" panose="00000500000000000000" pitchFamily="2" charset="-18"/>
              <a:ea typeface="Calibri"/>
              <a:cs typeface="Calibri"/>
              <a:sym typeface="Calibri"/>
            </a:rPr>
            <a:t>that become </a:t>
          </a:r>
          <a:r>
            <a:rPr lang="en-US" b="1" i="0" u="none" strike="noStrike" cap="none">
              <a:latin typeface="Montserrat" panose="00000500000000000000" pitchFamily="2" charset="-18"/>
              <a:ea typeface="Calibri"/>
              <a:cs typeface="Calibri"/>
              <a:sym typeface="Calibri"/>
            </a:rPr>
            <a:t>more effective in planning sustainable tourism </a:t>
          </a:r>
          <a:r>
            <a:rPr lang="en-US" b="0" i="0" u="none" strike="noStrike" cap="none">
              <a:latin typeface="Montserrat" panose="00000500000000000000" pitchFamily="2" charset="-18"/>
              <a:ea typeface="Calibri"/>
              <a:cs typeface="Calibri"/>
              <a:sym typeface="Calibri"/>
            </a:rPr>
            <a:t>in order to mitigate CC contributions and improve CC adaptation; </a:t>
          </a:r>
          <a:r>
            <a:rPr lang="en-US" b="1" i="0" u="none" strike="noStrike" cap="none">
              <a:latin typeface="Montserrat" panose="00000500000000000000" pitchFamily="2" charset="-18"/>
              <a:ea typeface="Calibri"/>
              <a:cs typeface="Calibri"/>
              <a:sym typeface="Calibri"/>
            </a:rPr>
            <a:t>pilot tourism destinations </a:t>
          </a:r>
          <a:r>
            <a:rPr lang="en-US" b="0" i="0" u="none" strike="noStrike" cap="none">
              <a:latin typeface="Montserrat" panose="00000500000000000000" pitchFamily="2" charset="-18"/>
              <a:ea typeface="Calibri"/>
              <a:cs typeface="Calibri"/>
              <a:sym typeface="Calibri"/>
            </a:rPr>
            <a:t>that become </a:t>
          </a:r>
          <a:r>
            <a:rPr lang="en-US" b="1" i="0" u="none" strike="noStrike" cap="none">
              <a:latin typeface="Montserrat" panose="00000500000000000000" pitchFamily="2" charset="-18"/>
              <a:ea typeface="Calibri"/>
              <a:cs typeface="Calibri"/>
              <a:sym typeface="Calibri"/>
            </a:rPr>
            <a:t>more</a:t>
          </a:r>
          <a:r>
            <a:rPr lang="en-US" b="0" i="0" u="none" strike="noStrike" cap="none">
              <a:latin typeface="Montserrat" panose="00000500000000000000" pitchFamily="2" charset="-18"/>
              <a:ea typeface="Calibri"/>
              <a:cs typeface="Calibri"/>
              <a:sym typeface="Calibri"/>
            </a:rPr>
            <a:t> </a:t>
          </a:r>
          <a:r>
            <a:rPr lang="en-US" b="1" i="0" u="none" strike="noStrike" cap="none">
              <a:latin typeface="Montserrat" panose="00000500000000000000" pitchFamily="2" charset="-18"/>
              <a:ea typeface="Calibri"/>
              <a:cs typeface="Calibri"/>
              <a:sym typeface="Calibri"/>
            </a:rPr>
            <a:t>resilient</a:t>
          </a:r>
          <a:r>
            <a:rPr lang="en-US" b="0" i="0" u="none" strike="noStrike" cap="none">
              <a:latin typeface="Montserrat" panose="00000500000000000000" pitchFamily="2" charset="-18"/>
              <a:ea typeface="Calibri"/>
              <a:cs typeface="Calibri"/>
              <a:sym typeface="Calibri"/>
            </a:rPr>
            <a:t> against CC impacts</a:t>
          </a:r>
          <a:endParaRPr lang="en-GB" dirty="0">
            <a:latin typeface="Montserrat" panose="00000500000000000000" pitchFamily="2" charset="-18"/>
          </a:endParaRPr>
        </a:p>
      </dgm:t>
    </dgm:pt>
    <dgm:pt modelId="{E47E33EE-409D-4F7A-BAF8-780F0BEC1D42}" type="parTrans" cxnId="{AE9E03A4-9352-4E67-87B3-8DB278F4169F}">
      <dgm:prSet/>
      <dgm:spPr/>
      <dgm:t>
        <a:bodyPr/>
        <a:lstStyle/>
        <a:p>
          <a:endParaRPr lang="en-GB">
            <a:solidFill>
              <a:srgbClr val="446379"/>
            </a:solidFill>
            <a:latin typeface="Montserrat" panose="00000500000000000000" pitchFamily="2" charset="-18"/>
          </a:endParaRPr>
        </a:p>
      </dgm:t>
    </dgm:pt>
    <dgm:pt modelId="{7930A7BD-6A6B-41C5-85C9-2AF7C2ACCB41}" type="sibTrans" cxnId="{AE9E03A4-9352-4E67-87B3-8DB278F4169F}">
      <dgm:prSet/>
      <dgm:spPr/>
      <dgm:t>
        <a:bodyPr/>
        <a:lstStyle/>
        <a:p>
          <a:endParaRPr lang="en-GB">
            <a:solidFill>
              <a:srgbClr val="446379"/>
            </a:solidFill>
            <a:latin typeface="Montserrat" panose="00000500000000000000" pitchFamily="2" charset="-18"/>
          </a:endParaRPr>
        </a:p>
      </dgm:t>
    </dgm:pt>
    <dgm:pt modelId="{E3627815-6166-4851-A303-71B9C699B150}" type="pres">
      <dgm:prSet presAssocID="{05ED859B-A518-44AD-9DD9-72B485D1843B}" presName="arrowDiagram" presStyleCnt="0">
        <dgm:presLayoutVars>
          <dgm:chMax val="5"/>
          <dgm:dir/>
          <dgm:resizeHandles val="exact"/>
        </dgm:presLayoutVars>
      </dgm:prSet>
      <dgm:spPr/>
    </dgm:pt>
    <dgm:pt modelId="{2A90E640-B439-428D-B7CC-E94EBA9424EA}" type="pres">
      <dgm:prSet presAssocID="{05ED859B-A518-44AD-9DD9-72B485D1843B}" presName="arrow" presStyleLbl="bgShp" presStyleIdx="0" presStyleCnt="1"/>
      <dgm:spPr/>
    </dgm:pt>
    <dgm:pt modelId="{39388323-63D3-4E71-AEC9-F183C788D7EC}" type="pres">
      <dgm:prSet presAssocID="{05ED859B-A518-44AD-9DD9-72B485D1843B}" presName="arrowDiagram3" presStyleCnt="0"/>
      <dgm:spPr/>
    </dgm:pt>
    <dgm:pt modelId="{BC574523-8FAB-40DC-8914-40A3AF4E5511}" type="pres">
      <dgm:prSet presAssocID="{02D93551-E6C2-45EB-9E23-36A99C6997A7}" presName="bullet3a" presStyleLbl="node1" presStyleIdx="0" presStyleCnt="3"/>
      <dgm:spPr/>
    </dgm:pt>
    <dgm:pt modelId="{7AD78EC9-577A-4D82-95C6-9A69D60BE970}" type="pres">
      <dgm:prSet presAssocID="{02D93551-E6C2-45EB-9E23-36A99C6997A7}" presName="textBox3a" presStyleLbl="revTx" presStyleIdx="0" presStyleCnt="3">
        <dgm:presLayoutVars>
          <dgm:bulletEnabled val="1"/>
        </dgm:presLayoutVars>
      </dgm:prSet>
      <dgm:spPr/>
    </dgm:pt>
    <dgm:pt modelId="{AAECECF5-FC65-4C0E-96FB-E385DDD3C8DB}" type="pres">
      <dgm:prSet presAssocID="{22638951-D87B-47B3-94EA-E1FC13CA3DAB}" presName="bullet3b" presStyleLbl="node1" presStyleIdx="1" presStyleCnt="3"/>
      <dgm:spPr/>
    </dgm:pt>
    <dgm:pt modelId="{E8E18892-B099-4498-A473-38EB4AA5131F}" type="pres">
      <dgm:prSet presAssocID="{22638951-D87B-47B3-94EA-E1FC13CA3DAB}" presName="textBox3b" presStyleLbl="revTx" presStyleIdx="1" presStyleCnt="3">
        <dgm:presLayoutVars>
          <dgm:bulletEnabled val="1"/>
        </dgm:presLayoutVars>
      </dgm:prSet>
      <dgm:spPr/>
    </dgm:pt>
    <dgm:pt modelId="{D896BE89-5027-44BA-AC53-00D8A58D9D2D}" type="pres">
      <dgm:prSet presAssocID="{77A40FEA-FC35-4CA8-BE7F-400605FA408F}" presName="bullet3c" presStyleLbl="node1" presStyleIdx="2" presStyleCnt="3"/>
      <dgm:spPr/>
    </dgm:pt>
    <dgm:pt modelId="{851B1A22-03DD-4711-932F-A26807360011}" type="pres">
      <dgm:prSet presAssocID="{77A40FEA-FC35-4CA8-BE7F-400605FA408F}" presName="textBox3c" presStyleLbl="revTx" presStyleIdx="2" presStyleCnt="3">
        <dgm:presLayoutVars>
          <dgm:bulletEnabled val="1"/>
        </dgm:presLayoutVars>
      </dgm:prSet>
      <dgm:spPr/>
    </dgm:pt>
  </dgm:ptLst>
  <dgm:cxnLst>
    <dgm:cxn modelId="{08C79328-962F-4E8B-9704-878A10ACEE33}" type="presOf" srcId="{77A40FEA-FC35-4CA8-BE7F-400605FA408F}" destId="{851B1A22-03DD-4711-932F-A26807360011}" srcOrd="0" destOrd="0" presId="urn:microsoft.com/office/officeart/2005/8/layout/arrow2"/>
    <dgm:cxn modelId="{F8400A61-4FB7-4629-A035-7DECBDD2416E}" srcId="{05ED859B-A518-44AD-9DD9-72B485D1843B}" destId="{02D93551-E6C2-45EB-9E23-36A99C6997A7}" srcOrd="0" destOrd="0" parTransId="{7C677F46-96DB-4AD0-9122-B5C5263296FF}" sibTransId="{70C5680D-2FA3-4BD8-A833-52A5A2FFB556}"/>
    <dgm:cxn modelId="{BD63F261-7AF6-4D88-82FC-3EFE2771C256}" type="presOf" srcId="{02D93551-E6C2-45EB-9E23-36A99C6997A7}" destId="{7AD78EC9-577A-4D82-95C6-9A69D60BE970}" srcOrd="0" destOrd="0" presId="urn:microsoft.com/office/officeart/2005/8/layout/arrow2"/>
    <dgm:cxn modelId="{1E49B768-96FC-4239-8D08-3566BAACD1E9}" type="presOf" srcId="{05ED859B-A518-44AD-9DD9-72B485D1843B}" destId="{E3627815-6166-4851-A303-71B9C699B150}" srcOrd="0" destOrd="0" presId="urn:microsoft.com/office/officeart/2005/8/layout/arrow2"/>
    <dgm:cxn modelId="{67C4936E-51F0-4EE6-A89B-F96D4AF5805D}" type="presOf" srcId="{22638951-D87B-47B3-94EA-E1FC13CA3DAB}" destId="{E8E18892-B099-4498-A473-38EB4AA5131F}" srcOrd="0" destOrd="0" presId="urn:microsoft.com/office/officeart/2005/8/layout/arrow2"/>
    <dgm:cxn modelId="{2B152E77-A25E-4F75-8733-4E0FA7587BD6}" srcId="{05ED859B-A518-44AD-9DD9-72B485D1843B}" destId="{22638951-D87B-47B3-94EA-E1FC13CA3DAB}" srcOrd="1" destOrd="0" parTransId="{43F804DE-E679-4391-87A1-D09F2AF090AA}" sibTransId="{240B19B7-B37C-4AA4-9F24-D8563CC7B4FC}"/>
    <dgm:cxn modelId="{AE9E03A4-9352-4E67-87B3-8DB278F4169F}" srcId="{05ED859B-A518-44AD-9DD9-72B485D1843B}" destId="{77A40FEA-FC35-4CA8-BE7F-400605FA408F}" srcOrd="2" destOrd="0" parTransId="{E47E33EE-409D-4F7A-BAF8-780F0BEC1D42}" sibTransId="{7930A7BD-6A6B-41C5-85C9-2AF7C2ACCB41}"/>
    <dgm:cxn modelId="{AFF43B8F-3761-46D3-897A-A923F9E15DC4}" type="presParOf" srcId="{E3627815-6166-4851-A303-71B9C699B150}" destId="{2A90E640-B439-428D-B7CC-E94EBA9424EA}" srcOrd="0" destOrd="0" presId="urn:microsoft.com/office/officeart/2005/8/layout/arrow2"/>
    <dgm:cxn modelId="{2D6195B6-02B2-4B40-B544-A078CEF2CD39}" type="presParOf" srcId="{E3627815-6166-4851-A303-71B9C699B150}" destId="{39388323-63D3-4E71-AEC9-F183C788D7EC}" srcOrd="1" destOrd="0" presId="urn:microsoft.com/office/officeart/2005/8/layout/arrow2"/>
    <dgm:cxn modelId="{7B0AFE29-BC1F-40BC-B215-9A0A45A31903}" type="presParOf" srcId="{39388323-63D3-4E71-AEC9-F183C788D7EC}" destId="{BC574523-8FAB-40DC-8914-40A3AF4E5511}" srcOrd="0" destOrd="0" presId="urn:microsoft.com/office/officeart/2005/8/layout/arrow2"/>
    <dgm:cxn modelId="{1534700D-892F-4374-8B52-FEC2EFDAD610}" type="presParOf" srcId="{39388323-63D3-4E71-AEC9-F183C788D7EC}" destId="{7AD78EC9-577A-4D82-95C6-9A69D60BE970}" srcOrd="1" destOrd="0" presId="urn:microsoft.com/office/officeart/2005/8/layout/arrow2"/>
    <dgm:cxn modelId="{6472DB18-3A70-432C-AA3B-88A3AB6CB1E9}" type="presParOf" srcId="{39388323-63D3-4E71-AEC9-F183C788D7EC}" destId="{AAECECF5-FC65-4C0E-96FB-E385DDD3C8DB}" srcOrd="2" destOrd="0" presId="urn:microsoft.com/office/officeart/2005/8/layout/arrow2"/>
    <dgm:cxn modelId="{F86BC824-8FFB-48FE-8400-22F074844F99}" type="presParOf" srcId="{39388323-63D3-4E71-AEC9-F183C788D7EC}" destId="{E8E18892-B099-4498-A473-38EB4AA5131F}" srcOrd="3" destOrd="0" presId="urn:microsoft.com/office/officeart/2005/8/layout/arrow2"/>
    <dgm:cxn modelId="{D92E8BF3-0A8B-45D1-8406-484B1AB4079B}" type="presParOf" srcId="{39388323-63D3-4E71-AEC9-F183C788D7EC}" destId="{D896BE89-5027-44BA-AC53-00D8A58D9D2D}" srcOrd="4" destOrd="0" presId="urn:microsoft.com/office/officeart/2005/8/layout/arrow2"/>
    <dgm:cxn modelId="{75CEC016-194D-437F-86A2-C58DC972AC20}" type="presParOf" srcId="{39388323-63D3-4E71-AEC9-F183C788D7EC}" destId="{851B1A22-03DD-4711-932F-A26807360011}"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0E640-B439-428D-B7CC-E94EBA9424EA}">
      <dsp:nvSpPr>
        <dsp:cNvPr id="0" name=""/>
        <dsp:cNvSpPr/>
      </dsp:nvSpPr>
      <dsp:spPr>
        <a:xfrm>
          <a:off x="0" y="169333"/>
          <a:ext cx="8127999" cy="5079999"/>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C574523-8FAB-40DC-8914-40A3AF4E5511}">
      <dsp:nvSpPr>
        <dsp:cNvPr id="0" name=""/>
        <dsp:cNvSpPr/>
      </dsp:nvSpPr>
      <dsp:spPr>
        <a:xfrm>
          <a:off x="1032256" y="3675549"/>
          <a:ext cx="211328" cy="211328"/>
        </a:xfrm>
        <a:prstGeom prst="ellipse">
          <a:avLst/>
        </a:prstGeom>
        <a:gradFill rotWithShape="0">
          <a:gsLst>
            <a:gs pos="0">
              <a:schemeClr val="accent2">
                <a:shade val="80000"/>
                <a:hueOff val="0"/>
                <a:satOff val="0"/>
                <a:lumOff val="0"/>
                <a:alphaOff val="0"/>
                <a:tint val="100000"/>
                <a:shade val="100000"/>
                <a:satMod val="130000"/>
              </a:schemeClr>
            </a:gs>
            <a:gs pos="100000">
              <a:schemeClr val="accent2">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AD78EC9-577A-4D82-95C6-9A69D60BE970}">
      <dsp:nvSpPr>
        <dsp:cNvPr id="0" name=""/>
        <dsp:cNvSpPr/>
      </dsp:nvSpPr>
      <dsp:spPr>
        <a:xfrm>
          <a:off x="1137920" y="3781213"/>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l" defTabSz="577850">
            <a:lnSpc>
              <a:spcPct val="90000"/>
            </a:lnSpc>
            <a:spcBef>
              <a:spcPct val="0"/>
            </a:spcBef>
            <a:spcAft>
              <a:spcPct val="35000"/>
            </a:spcAft>
            <a:buClr>
              <a:schemeClr val="dk1"/>
            </a:buClr>
            <a:buSzPts val="1800"/>
            <a:buFont typeface="Arial"/>
            <a:buNone/>
          </a:pPr>
          <a:r>
            <a:rPr lang="en-GB" sz="1300" b="0" i="0" u="sng" strike="noStrike" kern="1200" cap="none">
              <a:latin typeface="Montserrat" panose="00000500000000000000" pitchFamily="2" charset="-18"/>
              <a:ea typeface="Calibri"/>
              <a:cs typeface="Calibri"/>
              <a:sym typeface="Calibri"/>
            </a:rPr>
            <a:t>issue</a:t>
          </a:r>
          <a:r>
            <a:rPr lang="en-GB" sz="1300" b="0" i="0" u="none" strike="noStrike" kern="1200" cap="none">
              <a:latin typeface="Montserrat" panose="00000500000000000000" pitchFamily="2" charset="-18"/>
              <a:ea typeface="Calibri"/>
              <a:cs typeface="Calibri"/>
              <a:sym typeface="Calibri"/>
            </a:rPr>
            <a:t>: tourism destinations with natural assets of high value and suffering major </a:t>
          </a:r>
          <a:r>
            <a:rPr lang="en-GB" sz="1300" b="1" i="0" u="none" strike="noStrike" kern="1200" cap="none">
              <a:latin typeface="Montserrat" panose="00000500000000000000" pitchFamily="2" charset="-18"/>
              <a:ea typeface="Calibri"/>
              <a:cs typeface="Calibri"/>
              <a:sym typeface="Calibri"/>
            </a:rPr>
            <a:t>tourism-related impacts on/from Climate Change</a:t>
          </a:r>
          <a:endParaRPr lang="en-GB" sz="1300" kern="1200" dirty="0">
            <a:latin typeface="Montserrat" panose="00000500000000000000" pitchFamily="2" charset="-18"/>
          </a:endParaRPr>
        </a:p>
      </dsp:txBody>
      <dsp:txXfrm>
        <a:off x="1137920" y="3781213"/>
        <a:ext cx="1893824" cy="1468120"/>
      </dsp:txXfrm>
    </dsp:sp>
    <dsp:sp modelId="{AAECECF5-FC65-4C0E-96FB-E385DDD3C8DB}">
      <dsp:nvSpPr>
        <dsp:cNvPr id="0" name=""/>
        <dsp:cNvSpPr/>
      </dsp:nvSpPr>
      <dsp:spPr>
        <a:xfrm>
          <a:off x="2897632" y="2294805"/>
          <a:ext cx="382016" cy="382016"/>
        </a:xfrm>
        <a:prstGeom prst="ellipse">
          <a:avLst/>
        </a:prstGeom>
        <a:gradFill rotWithShape="0">
          <a:gsLst>
            <a:gs pos="0">
              <a:schemeClr val="accent2">
                <a:shade val="80000"/>
                <a:hueOff val="-240708"/>
                <a:satOff val="5083"/>
                <a:lumOff val="13541"/>
                <a:alphaOff val="0"/>
                <a:tint val="100000"/>
                <a:shade val="100000"/>
                <a:satMod val="130000"/>
              </a:schemeClr>
            </a:gs>
            <a:gs pos="100000">
              <a:schemeClr val="accent2">
                <a:shade val="80000"/>
                <a:hueOff val="-240708"/>
                <a:satOff val="5083"/>
                <a:lumOff val="1354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8E18892-B099-4498-A473-38EB4AA5131F}">
      <dsp:nvSpPr>
        <dsp:cNvPr id="0" name=""/>
        <dsp:cNvSpPr/>
      </dsp:nvSpPr>
      <dsp:spPr>
        <a:xfrm>
          <a:off x="3088640" y="2485813"/>
          <a:ext cx="1950720"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l" defTabSz="577850">
            <a:lnSpc>
              <a:spcPct val="90000"/>
            </a:lnSpc>
            <a:spcBef>
              <a:spcPct val="0"/>
            </a:spcBef>
            <a:spcAft>
              <a:spcPct val="35000"/>
            </a:spcAft>
            <a:buClr>
              <a:schemeClr val="dk1"/>
            </a:buClr>
            <a:buSzPts val="1800"/>
            <a:buFont typeface="Arial"/>
            <a:buNone/>
          </a:pPr>
          <a:r>
            <a:rPr lang="en-GB" sz="1300" b="0" i="0" u="sng" strike="noStrike" kern="1200" cap="none">
              <a:latin typeface="Montserrat" panose="00000500000000000000" pitchFamily="2" charset="-18"/>
              <a:ea typeface="Calibri"/>
              <a:cs typeface="Calibri"/>
              <a:sym typeface="Calibri"/>
            </a:rPr>
            <a:t>solution</a:t>
          </a:r>
          <a:r>
            <a:rPr lang="en-GB" sz="1300" b="0" i="0" u="none" strike="noStrike" kern="1200" cap="none">
              <a:latin typeface="Montserrat" panose="00000500000000000000" pitchFamily="2" charset="-18"/>
              <a:ea typeface="Calibri"/>
              <a:cs typeface="Calibri"/>
              <a:sym typeface="Calibri"/>
            </a:rPr>
            <a:t>: </a:t>
          </a:r>
          <a:r>
            <a:rPr lang="en-GB" sz="1300" b="1" i="0" u="none" strike="noStrike" kern="1200" cap="none">
              <a:latin typeface="Montserrat" panose="00000500000000000000" pitchFamily="2" charset="-18"/>
              <a:ea typeface="Calibri"/>
              <a:cs typeface="Calibri"/>
              <a:sym typeface="Calibri"/>
            </a:rPr>
            <a:t>improving the regional tourism governing capacities </a:t>
          </a:r>
          <a:r>
            <a:rPr lang="en-GB" sz="1300" b="0" i="0" u="none" strike="noStrike" kern="1200" cap="none">
              <a:latin typeface="Montserrat" panose="00000500000000000000" pitchFamily="2" charset="-18"/>
              <a:ea typeface="Calibri"/>
              <a:cs typeface="Calibri"/>
              <a:sym typeface="Calibri"/>
            </a:rPr>
            <a:t>+ supporting/</a:t>
          </a:r>
          <a:r>
            <a:rPr lang="en-GB" sz="1300" b="1" i="0" u="none" strike="noStrike" kern="1200" cap="none">
              <a:latin typeface="Montserrat" panose="00000500000000000000" pitchFamily="2" charset="-18"/>
              <a:ea typeface="Calibri"/>
              <a:cs typeface="Calibri"/>
              <a:sym typeface="Calibri"/>
            </a:rPr>
            <a:t>strengthening DMOs to test </a:t>
          </a:r>
          <a:r>
            <a:rPr lang="en-GB" sz="1300" b="0" i="0" u="none" strike="noStrike" kern="1200" cap="none">
              <a:latin typeface="Montserrat" panose="00000500000000000000" pitchFamily="2" charset="-18"/>
              <a:ea typeface="Calibri"/>
              <a:cs typeface="Calibri"/>
              <a:sym typeface="Calibri"/>
            </a:rPr>
            <a:t>innovative solutions (i.e. </a:t>
          </a:r>
          <a:r>
            <a:rPr lang="en-GB" sz="1300" b="1" i="0" u="none" strike="noStrike" kern="1200" cap="none">
              <a:latin typeface="Montserrat" panose="00000500000000000000" pitchFamily="2" charset="-18"/>
              <a:ea typeface="Calibri"/>
              <a:cs typeface="Calibri"/>
              <a:sym typeface="Calibri"/>
            </a:rPr>
            <a:t>Nature-based Solutions</a:t>
          </a:r>
          <a:r>
            <a:rPr lang="en-GB" sz="1300" b="0" i="0" u="none" strike="noStrike" kern="1200" cap="none">
              <a:latin typeface="Montserrat" panose="00000500000000000000" pitchFamily="2" charset="-18"/>
              <a:ea typeface="Corbel"/>
              <a:cs typeface="Corbel"/>
              <a:sym typeface="Corbel"/>
            </a:rPr>
            <a:t>)</a:t>
          </a:r>
          <a:endParaRPr lang="en-GB" sz="1300" kern="1200" dirty="0">
            <a:latin typeface="Montserrat" panose="00000500000000000000" pitchFamily="2" charset="-18"/>
          </a:endParaRPr>
        </a:p>
      </dsp:txBody>
      <dsp:txXfrm>
        <a:off x="3088640" y="2485813"/>
        <a:ext cx="1950720" cy="2763519"/>
      </dsp:txXfrm>
    </dsp:sp>
    <dsp:sp modelId="{D896BE89-5027-44BA-AC53-00D8A58D9D2D}">
      <dsp:nvSpPr>
        <dsp:cNvPr id="0" name=""/>
        <dsp:cNvSpPr/>
      </dsp:nvSpPr>
      <dsp:spPr>
        <a:xfrm>
          <a:off x="5140960" y="1454573"/>
          <a:ext cx="528320" cy="528320"/>
        </a:xfrm>
        <a:prstGeom prst="ellipse">
          <a:avLst/>
        </a:prstGeom>
        <a:gradFill rotWithShape="0">
          <a:gsLst>
            <a:gs pos="0">
              <a:schemeClr val="accent2">
                <a:shade val="80000"/>
                <a:hueOff val="-481415"/>
                <a:satOff val="10166"/>
                <a:lumOff val="27081"/>
                <a:alphaOff val="0"/>
                <a:tint val="100000"/>
                <a:shade val="100000"/>
                <a:satMod val="130000"/>
              </a:schemeClr>
            </a:gs>
            <a:gs pos="100000">
              <a:schemeClr val="accent2">
                <a:shade val="80000"/>
                <a:hueOff val="-481415"/>
                <a:satOff val="10166"/>
                <a:lumOff val="2708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51B1A22-03DD-4711-932F-A26807360011}">
      <dsp:nvSpPr>
        <dsp:cNvPr id="0" name=""/>
        <dsp:cNvSpPr/>
      </dsp:nvSpPr>
      <dsp:spPr>
        <a:xfrm>
          <a:off x="5405120" y="1718733"/>
          <a:ext cx="1950720" cy="35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l" defTabSz="622300">
            <a:lnSpc>
              <a:spcPct val="90000"/>
            </a:lnSpc>
            <a:spcBef>
              <a:spcPct val="0"/>
            </a:spcBef>
            <a:spcAft>
              <a:spcPct val="35000"/>
            </a:spcAft>
            <a:buNone/>
          </a:pPr>
          <a:r>
            <a:rPr lang="en-US" sz="1400" b="0" i="0" u="sng" strike="noStrike" kern="1200" cap="none">
              <a:latin typeface="Montserrat" panose="00000500000000000000" pitchFamily="2" charset="-18"/>
              <a:ea typeface="Calibri"/>
              <a:cs typeface="Calibri"/>
              <a:sym typeface="Calibri"/>
            </a:rPr>
            <a:t>change</a:t>
          </a:r>
          <a:r>
            <a:rPr lang="en-US" sz="1400" b="0" i="0" u="none" strike="noStrike" kern="1200" cap="none">
              <a:latin typeface="Montserrat" panose="00000500000000000000" pitchFamily="2" charset="-18"/>
              <a:ea typeface="Calibri"/>
              <a:cs typeface="Calibri"/>
              <a:sym typeface="Calibri"/>
            </a:rPr>
            <a:t>: </a:t>
          </a:r>
          <a:r>
            <a:rPr lang="en-US" sz="1400" b="1" i="0" u="none" strike="noStrike" kern="1200" cap="none">
              <a:latin typeface="Montserrat" panose="00000500000000000000" pitchFamily="2" charset="-18"/>
              <a:ea typeface="Calibri"/>
              <a:cs typeface="Calibri"/>
              <a:sym typeface="Calibri"/>
            </a:rPr>
            <a:t>Regional administrations </a:t>
          </a:r>
          <a:r>
            <a:rPr lang="en-US" sz="1400" b="0" i="0" u="none" strike="noStrike" kern="1200" cap="none">
              <a:latin typeface="Montserrat" panose="00000500000000000000" pitchFamily="2" charset="-18"/>
              <a:ea typeface="Calibri"/>
              <a:cs typeface="Calibri"/>
              <a:sym typeface="Calibri"/>
            </a:rPr>
            <a:t>that become </a:t>
          </a:r>
          <a:r>
            <a:rPr lang="en-US" sz="1400" b="1" i="0" u="none" strike="noStrike" kern="1200" cap="none">
              <a:latin typeface="Montserrat" panose="00000500000000000000" pitchFamily="2" charset="-18"/>
              <a:ea typeface="Calibri"/>
              <a:cs typeface="Calibri"/>
              <a:sym typeface="Calibri"/>
            </a:rPr>
            <a:t>more effective in planning sustainable tourism </a:t>
          </a:r>
          <a:r>
            <a:rPr lang="en-US" sz="1400" b="0" i="0" u="none" strike="noStrike" kern="1200" cap="none">
              <a:latin typeface="Montserrat" panose="00000500000000000000" pitchFamily="2" charset="-18"/>
              <a:ea typeface="Calibri"/>
              <a:cs typeface="Calibri"/>
              <a:sym typeface="Calibri"/>
            </a:rPr>
            <a:t>in order to mitigate CC contributions and improve CC adaptation; </a:t>
          </a:r>
          <a:r>
            <a:rPr lang="en-US" sz="1400" b="1" i="0" u="none" strike="noStrike" kern="1200" cap="none">
              <a:latin typeface="Montserrat" panose="00000500000000000000" pitchFamily="2" charset="-18"/>
              <a:ea typeface="Calibri"/>
              <a:cs typeface="Calibri"/>
              <a:sym typeface="Calibri"/>
            </a:rPr>
            <a:t>pilot tourism destinations </a:t>
          </a:r>
          <a:r>
            <a:rPr lang="en-US" sz="1400" b="0" i="0" u="none" strike="noStrike" kern="1200" cap="none">
              <a:latin typeface="Montserrat" panose="00000500000000000000" pitchFamily="2" charset="-18"/>
              <a:ea typeface="Calibri"/>
              <a:cs typeface="Calibri"/>
              <a:sym typeface="Calibri"/>
            </a:rPr>
            <a:t>that become </a:t>
          </a:r>
          <a:r>
            <a:rPr lang="en-US" sz="1400" b="1" i="0" u="none" strike="noStrike" kern="1200" cap="none">
              <a:latin typeface="Montserrat" panose="00000500000000000000" pitchFamily="2" charset="-18"/>
              <a:ea typeface="Calibri"/>
              <a:cs typeface="Calibri"/>
              <a:sym typeface="Calibri"/>
            </a:rPr>
            <a:t>more</a:t>
          </a:r>
          <a:r>
            <a:rPr lang="en-US" sz="1400" b="0" i="0" u="none" strike="noStrike" kern="1200" cap="none">
              <a:latin typeface="Montserrat" panose="00000500000000000000" pitchFamily="2" charset="-18"/>
              <a:ea typeface="Calibri"/>
              <a:cs typeface="Calibri"/>
              <a:sym typeface="Calibri"/>
            </a:rPr>
            <a:t> </a:t>
          </a:r>
          <a:r>
            <a:rPr lang="en-US" sz="1400" b="1" i="0" u="none" strike="noStrike" kern="1200" cap="none">
              <a:latin typeface="Montserrat" panose="00000500000000000000" pitchFamily="2" charset="-18"/>
              <a:ea typeface="Calibri"/>
              <a:cs typeface="Calibri"/>
              <a:sym typeface="Calibri"/>
            </a:rPr>
            <a:t>resilient</a:t>
          </a:r>
          <a:r>
            <a:rPr lang="en-US" sz="1400" b="0" i="0" u="none" strike="noStrike" kern="1200" cap="none">
              <a:latin typeface="Montserrat" panose="00000500000000000000" pitchFamily="2" charset="-18"/>
              <a:ea typeface="Calibri"/>
              <a:cs typeface="Calibri"/>
              <a:sym typeface="Calibri"/>
            </a:rPr>
            <a:t> against CC impacts</a:t>
          </a:r>
          <a:endParaRPr lang="en-GB" sz="1400" kern="1200" dirty="0">
            <a:latin typeface="Montserrat" panose="00000500000000000000" pitchFamily="2" charset="-18"/>
          </a:endParaRPr>
        </a:p>
      </dsp:txBody>
      <dsp:txXfrm>
        <a:off x="5405120" y="1718733"/>
        <a:ext cx="1950720" cy="353060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 name="Google Shape;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 name="Google Shape;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rtl="0">
              <a:spcBef>
                <a:spcPts val="0"/>
              </a:spcBef>
              <a:spcAft>
                <a:spcPts val="800"/>
              </a:spcAft>
            </a:pPr>
            <a:r>
              <a:rPr lang="en-US" sz="1800" b="1" i="0" u="none" strike="noStrike" dirty="0">
                <a:solidFill>
                  <a:srgbClr val="000000"/>
                </a:solidFill>
                <a:effectLst/>
                <a:latin typeface="Montserrat" panose="00000500000000000000" pitchFamily="2" charset="-18"/>
              </a:rPr>
              <a:t>NaTour4CChange</a:t>
            </a:r>
            <a:r>
              <a:rPr lang="en-US" sz="1800" b="0" i="0" u="none" strike="noStrike" dirty="0">
                <a:solidFill>
                  <a:srgbClr val="000000"/>
                </a:solidFill>
                <a:effectLst/>
                <a:latin typeface="Montserrat" panose="00000500000000000000" pitchFamily="2" charset="-18"/>
              </a:rPr>
              <a:t> builds on and </a:t>
            </a:r>
            <a:r>
              <a:rPr lang="en-US" sz="1800" b="0" i="0" u="none" strike="noStrike" dirty="0" err="1">
                <a:solidFill>
                  <a:srgbClr val="000000"/>
                </a:solidFill>
                <a:effectLst/>
                <a:latin typeface="Montserrat" panose="00000500000000000000" pitchFamily="2" charset="-18"/>
              </a:rPr>
              <a:t>capitalises</a:t>
            </a:r>
            <a:r>
              <a:rPr lang="en-US" sz="1800" b="0" i="0" u="none" strike="noStrike" dirty="0">
                <a:solidFill>
                  <a:srgbClr val="000000"/>
                </a:solidFill>
                <a:effectLst/>
                <a:latin typeface="Montserrat" panose="00000500000000000000" pitchFamily="2" charset="-18"/>
              </a:rPr>
              <a:t> on successful experiences at the Mediterranean and global level to test solutions for increasing the resilience of coastal destinations in the Mediterranean. The project will aim to set common methods to allow participating regions to assess their tourism-related climate adaptation and mitigation priorities, and take climate action via plans and strategies, supported by cooperative governance.</a:t>
            </a:r>
            <a:endParaRPr lang="en-US" b="0" dirty="0">
              <a:effectLst/>
            </a:endParaRPr>
          </a:p>
          <a:p>
            <a:pPr algn="just" rtl="0">
              <a:spcBef>
                <a:spcPts val="0"/>
              </a:spcBef>
              <a:spcAft>
                <a:spcPts val="800"/>
              </a:spcAft>
            </a:pPr>
            <a:r>
              <a:rPr lang="en-US" sz="1800" b="0" i="0" u="none" strike="noStrike" dirty="0">
                <a:solidFill>
                  <a:srgbClr val="000000"/>
                </a:solidFill>
                <a:effectLst/>
                <a:latin typeface="Montserrat" panose="00000500000000000000" pitchFamily="2" charset="-18"/>
              </a:rPr>
              <a:t>In coastal destinations, cross-sector teams will deliver specific tourism climate Action Plans, focusing on climate adaptation, where Nature-based Solutions (</a:t>
            </a:r>
            <a:r>
              <a:rPr lang="en-US" sz="1800" b="0" i="0" u="none" strike="noStrike" dirty="0" err="1">
                <a:solidFill>
                  <a:srgbClr val="000000"/>
                </a:solidFill>
                <a:effectLst/>
                <a:latin typeface="Montserrat" panose="00000500000000000000" pitchFamily="2" charset="-18"/>
              </a:rPr>
              <a:t>NbS</a:t>
            </a:r>
            <a:r>
              <a:rPr lang="en-US" sz="1800" b="0" i="0" u="none" strike="noStrike" dirty="0">
                <a:solidFill>
                  <a:srgbClr val="000000"/>
                </a:solidFill>
                <a:effectLst/>
                <a:latin typeface="Montserrat" panose="00000500000000000000" pitchFamily="2" charset="-18"/>
              </a:rPr>
              <a:t>) will be tested to ensure their feasibility. At the same time, innovative destination marketing and communication approaches will engage private stakeholders, visitors, and residents in climate action. </a:t>
            </a:r>
            <a:endParaRPr lang="en-US" b="0" dirty="0">
              <a:effectLst/>
            </a:endParaRPr>
          </a:p>
          <a:p>
            <a:pPr algn="just" rtl="0">
              <a:spcBef>
                <a:spcPts val="0"/>
              </a:spcBef>
              <a:spcAft>
                <a:spcPts val="800"/>
              </a:spcAft>
            </a:pPr>
            <a:r>
              <a:rPr lang="en-US" sz="1800" b="0" i="0" u="none" strike="noStrike" dirty="0">
                <a:solidFill>
                  <a:srgbClr val="000000"/>
                </a:solidFill>
                <a:effectLst/>
                <a:latin typeface="Montserrat" panose="00000500000000000000" pitchFamily="2" charset="-18"/>
              </a:rPr>
              <a:t>The project will also ensure </a:t>
            </a:r>
            <a:r>
              <a:rPr lang="en-US" sz="1800" b="0" i="0" u="none" strike="noStrike" dirty="0" err="1">
                <a:solidFill>
                  <a:srgbClr val="000000"/>
                </a:solidFill>
                <a:effectLst/>
                <a:latin typeface="Montserrat" panose="00000500000000000000" pitchFamily="2" charset="-18"/>
              </a:rPr>
              <a:t>cross</a:t>
            </a:r>
            <a:r>
              <a:rPr lang="en-US" sz="1800" b="0" i="0" u="none" strike="noStrike" dirty="0" err="1">
                <a:solidFill>
                  <a:srgbClr val="000000"/>
                </a:solidFill>
                <a:effectLst/>
                <a:latin typeface="Times New Roman" panose="02020603050405020304" pitchFamily="18" charset="0"/>
              </a:rPr>
              <a:t>-</a:t>
            </a:r>
            <a:r>
              <a:rPr lang="en-US" sz="1800" b="0" i="0" u="none" strike="noStrike" dirty="0" err="1">
                <a:solidFill>
                  <a:srgbClr val="000000"/>
                </a:solidFill>
                <a:effectLst/>
                <a:latin typeface="Montserrat" panose="00000500000000000000" pitchFamily="2" charset="-18"/>
              </a:rPr>
              <a:t>fertilisation</a:t>
            </a:r>
            <a:r>
              <a:rPr lang="en-US" sz="1800" b="0" i="0" u="none" strike="noStrike" dirty="0">
                <a:solidFill>
                  <a:srgbClr val="000000"/>
                </a:solidFill>
                <a:effectLst/>
                <a:latin typeface="Montserrat" panose="00000500000000000000" pitchFamily="2" charset="-18"/>
              </a:rPr>
              <a:t> among participating regions and destinations, to achieve common methods and to compare the different tested plans and solutions, leading to lessons, best practices, and policy.</a:t>
            </a:r>
            <a:endParaRPr lang="en-US" b="0" dirty="0">
              <a:effectLst/>
            </a:endParaRPr>
          </a:p>
          <a:p>
            <a:br>
              <a:rPr lang="en-US" dirty="0"/>
            </a:br>
            <a:endParaRPr dirty="0"/>
          </a:p>
        </p:txBody>
      </p:sp>
      <p:sp>
        <p:nvSpPr>
          <p:cNvPr id="39" name="Google Shape;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0691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 name="Google Shape;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 name="Google Shape;5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6_Titolo e contenuto">
  <p:cSld name="6_Titolo e contenuto">
    <p:spTree>
      <p:nvGrpSpPr>
        <p:cNvPr id="1" name="Shape 6"/>
        <p:cNvGrpSpPr/>
        <p:nvPr/>
      </p:nvGrpSpPr>
      <p:grpSpPr>
        <a:xfrm>
          <a:off x="0" y="0"/>
          <a:ext cx="0" cy="0"/>
          <a:chOff x="0" y="0"/>
          <a:chExt cx="0" cy="0"/>
        </a:xfrm>
      </p:grpSpPr>
      <p:pic>
        <p:nvPicPr>
          <p:cNvPr id="7" name="Google Shape;7;p6"/>
          <p:cNvPicPr preferRelativeResize="0"/>
          <p:nvPr/>
        </p:nvPicPr>
        <p:blipFill rotWithShape="1">
          <a:blip r:embed="rId2">
            <a:alphaModFix/>
          </a:blip>
          <a:srcRect/>
          <a:stretch/>
        </p:blipFill>
        <p:spPr>
          <a:xfrm>
            <a:off x="0" y="-12902"/>
            <a:ext cx="12237872" cy="6883803"/>
          </a:xfrm>
          <a:prstGeom prst="rect">
            <a:avLst/>
          </a:prstGeom>
          <a:noFill/>
          <a:ln>
            <a:noFill/>
          </a:ln>
        </p:spPr>
      </p:pic>
      <p:pic>
        <p:nvPicPr>
          <p:cNvPr id="8" name="Google Shape;8;p6"/>
          <p:cNvPicPr preferRelativeResize="0"/>
          <p:nvPr/>
        </p:nvPicPr>
        <p:blipFill rotWithShape="1">
          <a:blip r:embed="rId3">
            <a:alphaModFix/>
          </a:blip>
          <a:srcRect/>
          <a:stretch/>
        </p:blipFill>
        <p:spPr>
          <a:xfrm>
            <a:off x="177297" y="97377"/>
            <a:ext cx="6499464" cy="875894"/>
          </a:xfrm>
          <a:prstGeom prst="rect">
            <a:avLst/>
          </a:prstGeom>
          <a:noFill/>
          <a:ln>
            <a:noFill/>
          </a:ln>
        </p:spPr>
      </p:pic>
      <p:pic>
        <p:nvPicPr>
          <p:cNvPr id="9" name="Google Shape;9;p6"/>
          <p:cNvPicPr preferRelativeResize="0"/>
          <p:nvPr/>
        </p:nvPicPr>
        <p:blipFill rotWithShape="1">
          <a:blip r:embed="rId4">
            <a:alphaModFix/>
          </a:blip>
          <a:srcRect/>
          <a:stretch/>
        </p:blipFill>
        <p:spPr>
          <a:xfrm>
            <a:off x="7053904" y="79360"/>
            <a:ext cx="1986055" cy="8261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olo e contenuto">
  <p:cSld name="3_Titolo e contenuto">
    <p:spTree>
      <p:nvGrpSpPr>
        <p:cNvPr id="1" name="Shape 10"/>
        <p:cNvGrpSpPr/>
        <p:nvPr/>
      </p:nvGrpSpPr>
      <p:grpSpPr>
        <a:xfrm>
          <a:off x="0" y="0"/>
          <a:ext cx="0" cy="0"/>
          <a:chOff x="0" y="0"/>
          <a:chExt cx="0" cy="0"/>
        </a:xfrm>
      </p:grpSpPr>
      <p:pic>
        <p:nvPicPr>
          <p:cNvPr id="11" name="Google Shape;11;p7"/>
          <p:cNvPicPr preferRelativeResize="0"/>
          <p:nvPr/>
        </p:nvPicPr>
        <p:blipFill rotWithShape="1">
          <a:blip r:embed="rId2">
            <a:alphaModFix/>
          </a:blip>
          <a:srcRect/>
          <a:stretch/>
        </p:blipFill>
        <p:spPr>
          <a:xfrm>
            <a:off x="431793" y="6289006"/>
            <a:ext cx="3479807" cy="468953"/>
          </a:xfrm>
          <a:prstGeom prst="rect">
            <a:avLst/>
          </a:prstGeom>
          <a:noFill/>
          <a:ln>
            <a:noFill/>
          </a:ln>
        </p:spPr>
      </p:pic>
      <p:pic>
        <p:nvPicPr>
          <p:cNvPr id="12" name="Google Shape;12;p7"/>
          <p:cNvPicPr preferRelativeResize="0"/>
          <p:nvPr/>
        </p:nvPicPr>
        <p:blipFill rotWithShape="1">
          <a:blip r:embed="rId3">
            <a:alphaModFix/>
          </a:blip>
          <a:srcRect/>
          <a:stretch/>
        </p:blipFill>
        <p:spPr>
          <a:xfrm>
            <a:off x="0" y="-25803"/>
            <a:ext cx="12237872" cy="6883803"/>
          </a:xfrm>
          <a:prstGeom prst="rect">
            <a:avLst/>
          </a:prstGeom>
          <a:noFill/>
          <a:ln>
            <a:noFill/>
          </a:ln>
        </p:spPr>
      </p:pic>
      <p:sp>
        <p:nvSpPr>
          <p:cNvPr id="13" name="Google Shape;13;p7"/>
          <p:cNvSpPr/>
          <p:nvPr/>
        </p:nvSpPr>
        <p:spPr>
          <a:xfrm rot="-5400000">
            <a:off x="5638799" y="-5651503"/>
            <a:ext cx="914403" cy="12192000"/>
          </a:xfrm>
          <a:prstGeom prst="rect">
            <a:avLst/>
          </a:prstGeom>
          <a:solidFill>
            <a:srgbClr val="E193B1"/>
          </a:solidFill>
          <a:ln w="12700" cap="flat" cmpd="sng">
            <a:solidFill>
              <a:srgbClr val="D592AA"/>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olo e contenuto">
  <p:cSld name="4_Titolo e contenuto">
    <p:spTree>
      <p:nvGrpSpPr>
        <p:cNvPr id="1" name="Shape 14"/>
        <p:cNvGrpSpPr/>
        <p:nvPr/>
      </p:nvGrpSpPr>
      <p:grpSpPr>
        <a:xfrm>
          <a:off x="0" y="0"/>
          <a:ext cx="0" cy="0"/>
          <a:chOff x="0" y="0"/>
          <a:chExt cx="0" cy="0"/>
        </a:xfrm>
      </p:grpSpPr>
      <p:pic>
        <p:nvPicPr>
          <p:cNvPr id="15" name="Google Shape;15;p8"/>
          <p:cNvPicPr preferRelativeResize="0"/>
          <p:nvPr/>
        </p:nvPicPr>
        <p:blipFill rotWithShape="1">
          <a:blip r:embed="rId2">
            <a:alphaModFix/>
          </a:blip>
          <a:srcRect t="4152" b="4150"/>
          <a:stretch/>
        </p:blipFill>
        <p:spPr>
          <a:xfrm>
            <a:off x="0" y="-1"/>
            <a:ext cx="12237872" cy="6300511"/>
          </a:xfrm>
          <a:prstGeom prst="rect">
            <a:avLst/>
          </a:prstGeom>
          <a:noFill/>
          <a:ln>
            <a:noFill/>
          </a:ln>
        </p:spPr>
      </p:pic>
      <p:pic>
        <p:nvPicPr>
          <p:cNvPr id="16" name="Google Shape;16;p8" descr="Immagine 12"/>
          <p:cNvPicPr preferRelativeResize="0"/>
          <p:nvPr/>
        </p:nvPicPr>
        <p:blipFill rotWithShape="1">
          <a:blip r:embed="rId3">
            <a:alphaModFix/>
          </a:blip>
          <a:srcRect t="15496" b="13134"/>
          <a:stretch/>
        </p:blipFill>
        <p:spPr>
          <a:xfrm>
            <a:off x="487713" y="6300510"/>
            <a:ext cx="8066980" cy="456359"/>
          </a:xfrm>
          <a:prstGeom prst="rect">
            <a:avLst/>
          </a:prstGeom>
          <a:noFill/>
          <a:ln>
            <a:noFill/>
          </a:ln>
        </p:spPr>
      </p:pic>
      <p:pic>
        <p:nvPicPr>
          <p:cNvPr id="17" name="Google Shape;17;p8"/>
          <p:cNvPicPr preferRelativeResize="0"/>
          <p:nvPr/>
        </p:nvPicPr>
        <p:blipFill rotWithShape="1">
          <a:blip r:embed="rId4">
            <a:alphaModFix/>
          </a:blip>
          <a:srcRect/>
          <a:stretch/>
        </p:blipFill>
        <p:spPr>
          <a:xfrm>
            <a:off x="418622" y="2326656"/>
            <a:ext cx="4769766" cy="987372"/>
          </a:xfrm>
          <a:prstGeom prst="rect">
            <a:avLst/>
          </a:prstGeom>
          <a:noFill/>
          <a:ln>
            <a:noFill/>
          </a:ln>
        </p:spPr>
      </p:pic>
      <p:pic>
        <p:nvPicPr>
          <p:cNvPr id="18" name="Google Shape;18;p8"/>
          <p:cNvPicPr preferRelativeResize="0"/>
          <p:nvPr/>
        </p:nvPicPr>
        <p:blipFill rotWithShape="1">
          <a:blip r:embed="rId5">
            <a:alphaModFix/>
          </a:blip>
          <a:srcRect/>
          <a:stretch/>
        </p:blipFill>
        <p:spPr>
          <a:xfrm>
            <a:off x="5188388" y="2029809"/>
            <a:ext cx="2487450" cy="1399191"/>
          </a:xfrm>
          <a:prstGeom prst="rect">
            <a:avLst/>
          </a:prstGeom>
          <a:noFill/>
          <a:ln>
            <a:noFill/>
          </a:ln>
        </p:spPr>
      </p:pic>
      <p:pic>
        <p:nvPicPr>
          <p:cNvPr id="19" name="Google Shape;19;p8"/>
          <p:cNvPicPr preferRelativeResize="0"/>
          <p:nvPr/>
        </p:nvPicPr>
        <p:blipFill rotWithShape="1">
          <a:blip r:embed="rId6">
            <a:alphaModFix/>
          </a:blip>
          <a:srcRect t="-5659" r="-2751" b="-44"/>
          <a:stretch/>
        </p:blipFill>
        <p:spPr>
          <a:xfrm>
            <a:off x="9042406" y="6300510"/>
            <a:ext cx="1062164" cy="432508"/>
          </a:xfrm>
          <a:prstGeom prst="rect">
            <a:avLst/>
          </a:prstGeom>
          <a:noFill/>
          <a:ln>
            <a:noFill/>
          </a:ln>
        </p:spPr>
      </p:pic>
      <p:sp>
        <p:nvSpPr>
          <p:cNvPr id="20" name="Google Shape;20;p8"/>
          <p:cNvSpPr txBox="1"/>
          <p:nvPr/>
        </p:nvSpPr>
        <p:spPr>
          <a:xfrm>
            <a:off x="528721" y="5897177"/>
            <a:ext cx="76917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592AA"/>
              </a:buClr>
              <a:buSzPts val="1100"/>
              <a:buFont typeface="Montserrat"/>
              <a:buNone/>
            </a:pPr>
            <a:r>
              <a:rPr lang="it-IT" sz="1100" b="0" i="0" u="none" strike="noStrike" cap="none">
                <a:solidFill>
                  <a:srgbClr val="D592AA"/>
                </a:solidFill>
                <a:latin typeface="Montserrat"/>
                <a:ea typeface="Montserrat"/>
                <a:cs typeface="Montserrat"/>
                <a:sym typeface="Montserrat"/>
              </a:rPr>
              <a:t>Organised by</a:t>
            </a:r>
            <a:endParaRPr sz="1400" b="0" i="0" u="none" strike="noStrike" cap="none">
              <a:solidFill>
                <a:srgbClr val="000000"/>
              </a:solidFill>
              <a:latin typeface="Arial"/>
              <a:ea typeface="Arial"/>
              <a:cs typeface="Arial"/>
              <a:sym typeface="Arial"/>
            </a:endParaRPr>
          </a:p>
        </p:txBody>
      </p:sp>
      <p:sp>
        <p:nvSpPr>
          <p:cNvPr id="21" name="Google Shape;21;p8"/>
          <p:cNvSpPr txBox="1"/>
          <p:nvPr/>
        </p:nvSpPr>
        <p:spPr>
          <a:xfrm>
            <a:off x="9025872" y="5897177"/>
            <a:ext cx="225850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592AA"/>
              </a:buClr>
              <a:buSzPts val="1100"/>
              <a:buFont typeface="Montserrat"/>
              <a:buNone/>
            </a:pPr>
            <a:r>
              <a:rPr lang="it-IT" sz="1100" b="0" i="0" u="none" strike="noStrike" cap="none">
                <a:solidFill>
                  <a:srgbClr val="D592AA"/>
                </a:solidFill>
                <a:latin typeface="Montserrat"/>
                <a:ea typeface="Montserrat"/>
                <a:cs typeface="Montserrat"/>
                <a:sym typeface="Montserrat"/>
              </a:rPr>
              <a:t>Hosted by</a:t>
            </a:r>
            <a:endParaRPr sz="1400" b="0" i="0" u="none" strike="noStrike" cap="none">
              <a:solidFill>
                <a:srgbClr val="000000"/>
              </a:solidFill>
              <a:latin typeface="Arial"/>
              <a:ea typeface="Arial"/>
              <a:cs typeface="Arial"/>
              <a:sym typeface="Arial"/>
            </a:endParaRPr>
          </a:p>
        </p:txBody>
      </p:sp>
      <p:sp>
        <p:nvSpPr>
          <p:cNvPr id="22" name="Google Shape;22;p8"/>
          <p:cNvSpPr txBox="1"/>
          <p:nvPr/>
        </p:nvSpPr>
        <p:spPr>
          <a:xfrm>
            <a:off x="528721" y="-179098"/>
            <a:ext cx="9144000" cy="1036688"/>
          </a:xfrm>
          <a:prstGeom prst="rect">
            <a:avLst/>
          </a:prstGeom>
          <a:noFill/>
          <a:ln>
            <a:noFill/>
          </a:ln>
        </p:spPr>
        <p:txBody>
          <a:bodyPr spcFirstLastPara="1" wrap="square" lIns="45675" tIns="45675" rIns="45675" bIns="45675" anchor="b" anchorCtr="0">
            <a:noAutofit/>
          </a:bodyPr>
          <a:lstStyle/>
          <a:p>
            <a:pPr marL="0" marR="0" lvl="0" indent="0" algn="l" rtl="0">
              <a:lnSpc>
                <a:spcPct val="90000"/>
              </a:lnSpc>
              <a:spcBef>
                <a:spcPts val="0"/>
              </a:spcBef>
              <a:spcAft>
                <a:spcPts val="0"/>
              </a:spcAft>
              <a:buClr>
                <a:srgbClr val="D592AA"/>
              </a:buClr>
              <a:buSzPts val="3600"/>
              <a:buFont typeface="Montserrat Medium"/>
              <a:buNone/>
            </a:pPr>
            <a:br>
              <a:rPr lang="it-IT" sz="3600" b="0" i="0" u="none" strike="noStrike" cap="none">
                <a:solidFill>
                  <a:srgbClr val="D592AA"/>
                </a:solidFill>
                <a:latin typeface="Montserrat Medium"/>
                <a:ea typeface="Montserrat Medium"/>
                <a:cs typeface="Montserrat Medium"/>
                <a:sym typeface="Montserrat Medium"/>
              </a:rPr>
            </a:br>
            <a:r>
              <a:rPr lang="it-IT" sz="3600" b="0" i="0" u="none" strike="noStrike" cap="none">
                <a:solidFill>
                  <a:srgbClr val="D592AA"/>
                </a:solidFill>
                <a:latin typeface="Montserrat Medium"/>
                <a:ea typeface="Montserrat Medium"/>
                <a:cs typeface="Montserrat Medium"/>
                <a:sym typeface="Montserrat Medium"/>
              </a:rPr>
              <a:t>Thank you for your attention!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olo e contenuto">
  <p:cSld name="2_Titolo e contenuto">
    <p:spTree>
      <p:nvGrpSpPr>
        <p:cNvPr id="1" name="Shape 23"/>
        <p:cNvGrpSpPr/>
        <p:nvPr/>
      </p:nvGrpSpPr>
      <p:grpSpPr>
        <a:xfrm>
          <a:off x="0" y="0"/>
          <a:ext cx="0" cy="0"/>
          <a:chOff x="0" y="0"/>
          <a:chExt cx="0" cy="0"/>
        </a:xfrm>
      </p:grpSpPr>
      <p:pic>
        <p:nvPicPr>
          <p:cNvPr id="24" name="Google Shape;24;p9"/>
          <p:cNvPicPr preferRelativeResize="0"/>
          <p:nvPr/>
        </p:nvPicPr>
        <p:blipFill rotWithShape="1">
          <a:blip r:embed="rId2">
            <a:alphaModFix/>
          </a:blip>
          <a:srcRect/>
          <a:stretch/>
        </p:blipFill>
        <p:spPr>
          <a:xfrm>
            <a:off x="0" y="0"/>
            <a:ext cx="12237872" cy="688380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1"/>
          <p:cNvSpPr txBox="1"/>
          <p:nvPr/>
        </p:nvSpPr>
        <p:spPr>
          <a:xfrm>
            <a:off x="465746" y="1204855"/>
            <a:ext cx="7892946" cy="703091"/>
          </a:xfrm>
          <a:prstGeom prst="rect">
            <a:avLst/>
          </a:prstGeom>
          <a:noFill/>
          <a:ln>
            <a:noFill/>
          </a:ln>
        </p:spPr>
        <p:txBody>
          <a:bodyPr spcFirstLastPara="1" wrap="square" lIns="45675" tIns="45675" rIns="45675" bIns="45675" anchor="b" anchorCtr="0">
            <a:noAutofit/>
          </a:bodyPr>
          <a:lstStyle/>
          <a:p>
            <a:pPr marL="0" marR="0" lvl="0" indent="0" algn="l" rtl="0">
              <a:lnSpc>
                <a:spcPct val="90000"/>
              </a:lnSpc>
              <a:spcBef>
                <a:spcPts val="0"/>
              </a:spcBef>
              <a:spcAft>
                <a:spcPts val="0"/>
              </a:spcAft>
              <a:buClr>
                <a:srgbClr val="002060"/>
              </a:buClr>
              <a:buSzPts val="3200"/>
              <a:buFont typeface="Montserrat"/>
              <a:buNone/>
            </a:pPr>
            <a:r>
              <a:rPr lang="hr-HR" sz="3200" b="1" i="0" u="none" strike="noStrike" cap="none" dirty="0">
                <a:solidFill>
                  <a:srgbClr val="002060"/>
                </a:solidFill>
                <a:latin typeface="Montserrat"/>
                <a:ea typeface="Montserrat"/>
                <a:cs typeface="Montserrat"/>
                <a:sym typeface="Montserrat"/>
              </a:rPr>
              <a:t>NaTour4CChange</a:t>
            </a:r>
            <a:endParaRPr sz="1400" b="0" i="0" u="none" strike="noStrike" cap="none" dirty="0">
              <a:solidFill>
                <a:srgbClr val="000000"/>
              </a:solidFill>
              <a:latin typeface="Arial"/>
              <a:ea typeface="Arial"/>
              <a:cs typeface="Arial"/>
              <a:sym typeface="Arial"/>
            </a:endParaRPr>
          </a:p>
        </p:txBody>
      </p:sp>
      <p:sp>
        <p:nvSpPr>
          <p:cNvPr id="30" name="Google Shape;30;p1"/>
          <p:cNvSpPr txBox="1"/>
          <p:nvPr/>
        </p:nvSpPr>
        <p:spPr>
          <a:xfrm>
            <a:off x="465746" y="2207242"/>
            <a:ext cx="61211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hr-HR" sz="2000" b="1" i="0" u="none" strike="noStrike" cap="none" dirty="0">
                <a:solidFill>
                  <a:schemeClr val="lt1"/>
                </a:solidFill>
                <a:latin typeface="Montserrat"/>
                <a:ea typeface="Montserrat"/>
                <a:cs typeface="Montserrat"/>
                <a:sym typeface="Montserrat"/>
              </a:rPr>
              <a:t>Izidora Marković Vukadin</a:t>
            </a:r>
            <a:endParaRPr sz="2400" b="1" i="0" u="none" strike="noStrike" cap="none" dirty="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chemeClr val="lt1"/>
                </a:solidFill>
                <a:latin typeface="Montserrat"/>
                <a:ea typeface="Montserrat"/>
                <a:cs typeface="Montserrat"/>
                <a:sym typeface="Montserrat"/>
              </a:rPr>
              <a:t>Institut</a:t>
            </a:r>
            <a:r>
              <a:rPr lang="hr-HR" sz="2000" b="0" i="0" u="none" strike="noStrike" cap="none" dirty="0">
                <a:solidFill>
                  <a:schemeClr val="lt1"/>
                </a:solidFill>
                <a:latin typeface="Montserrat"/>
                <a:ea typeface="Montserrat"/>
                <a:cs typeface="Montserrat"/>
                <a:sym typeface="Montserrat"/>
              </a:rPr>
              <a:t>e for tourism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chemeClr val="lt1"/>
                </a:solidFill>
                <a:latin typeface="Montserrat"/>
                <a:ea typeface="Montserrat"/>
                <a:cs typeface="Montserrat"/>
                <a:sym typeface="Montserrat"/>
              </a:rPr>
              <a:t>Rome, 10th April 2024</a:t>
            </a:r>
            <a:endParaRPr sz="2000" b="0" i="0" u="none" strike="noStrike" cap="none" dirty="0">
              <a:solidFill>
                <a:schemeClr val="l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2"/>
          <p:cNvSpPr txBox="1"/>
          <p:nvPr/>
        </p:nvSpPr>
        <p:spPr>
          <a:xfrm>
            <a:off x="838200" y="467360"/>
            <a:ext cx="9664023" cy="7694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hr-HR" sz="2200" b="1" dirty="0">
                <a:solidFill>
                  <a:srgbClr val="FFFFFF"/>
                </a:solidFill>
                <a:latin typeface="Montserrat Medium"/>
                <a:ea typeface="Montserrat Medium"/>
                <a:cs typeface="Montserrat Medium"/>
                <a:sym typeface="Montserrat Medium"/>
              </a:rPr>
              <a:t>NaTour4CChange </a:t>
            </a:r>
            <a:r>
              <a:rPr lang="it-IT" sz="2200" b="1" i="0" u="none" strike="noStrike" cap="none" dirty="0">
                <a:solidFill>
                  <a:srgbClr val="FFFFFF"/>
                </a:solidFill>
                <a:latin typeface="Montserrat Medium"/>
                <a:ea typeface="Montserrat Medium"/>
                <a:cs typeface="Montserrat Medium"/>
                <a:sym typeface="Montserrat Medium"/>
              </a:rPr>
              <a:t>objective</a:t>
            </a:r>
            <a:r>
              <a:rPr lang="hr-HR" sz="2200" b="1" i="0" u="none" strike="noStrike" cap="none" dirty="0">
                <a:solidFill>
                  <a:srgbClr val="FFFFFF"/>
                </a:solidFill>
                <a:latin typeface="Montserrat Medium"/>
                <a:ea typeface="Montserrat Medium"/>
                <a:cs typeface="Montserrat Medium"/>
                <a:sym typeface="Montserrat Medium"/>
              </a:rPr>
              <a:t> and theory of change</a:t>
            </a:r>
            <a:endParaRPr sz="2800" b="1" i="0" u="none" strike="noStrike" cap="none" dirty="0">
              <a:solidFill>
                <a:srgbClr val="FFFFFF"/>
              </a:solidFill>
              <a:latin typeface="Montserrat Medium"/>
              <a:ea typeface="Montserrat Medium"/>
              <a:cs typeface="Montserrat Medium"/>
              <a:sym typeface="Montserrat Medium"/>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FFFFFF"/>
              </a:solidFill>
              <a:latin typeface="Montserrat Medium"/>
              <a:ea typeface="Montserrat Medium"/>
              <a:cs typeface="Montserrat Medium"/>
              <a:sym typeface="Montserrat Medium"/>
            </a:endParaRPr>
          </a:p>
        </p:txBody>
      </p:sp>
      <p:sp>
        <p:nvSpPr>
          <p:cNvPr id="5" name="TextBox 4">
            <a:extLst>
              <a:ext uri="{FF2B5EF4-FFF2-40B4-BE49-F238E27FC236}">
                <a16:creationId xmlns:a16="http://schemas.microsoft.com/office/drawing/2014/main" id="{D9E95E4D-BC43-5A39-1343-4E4276B87FD3}"/>
              </a:ext>
            </a:extLst>
          </p:cNvPr>
          <p:cNvSpPr txBox="1"/>
          <p:nvPr/>
        </p:nvSpPr>
        <p:spPr>
          <a:xfrm>
            <a:off x="362259" y="1476498"/>
            <a:ext cx="4177683" cy="3416320"/>
          </a:xfrm>
          <a:prstGeom prst="rect">
            <a:avLst/>
          </a:prstGeom>
          <a:noFill/>
          <a:ln>
            <a:solidFill>
              <a:schemeClr val="bg2"/>
            </a:solidFill>
          </a:ln>
        </p:spPr>
        <p:txBody>
          <a:bodyPr wrap="square">
            <a:spAutoFit/>
          </a:bodyPr>
          <a:lstStyle/>
          <a:p>
            <a:r>
              <a:rPr lang="en-GB" sz="1800" dirty="0">
                <a:solidFill>
                  <a:srgbClr val="446379"/>
                </a:solidFill>
                <a:latin typeface="Montserrat" panose="00000500000000000000" pitchFamily="2" charset="-18"/>
              </a:rPr>
              <a:t>To improve sustainability and </a:t>
            </a:r>
            <a:r>
              <a:rPr lang="en-GB" sz="1800" u="sng" dirty="0">
                <a:solidFill>
                  <a:srgbClr val="446379"/>
                </a:solidFill>
                <a:latin typeface="Montserrat" panose="00000500000000000000" pitchFamily="2" charset="-18"/>
              </a:rPr>
              <a:t>increase the resilience of coastal </a:t>
            </a:r>
            <a:r>
              <a:rPr lang="en-GB" sz="1800" dirty="0">
                <a:solidFill>
                  <a:srgbClr val="446379"/>
                </a:solidFill>
                <a:latin typeface="Montserrat" panose="00000500000000000000" pitchFamily="2" charset="-18"/>
              </a:rPr>
              <a:t>Mediterranean tourism destinations towards </a:t>
            </a:r>
            <a:r>
              <a:rPr lang="en-GB" sz="1800" u="sng" dirty="0">
                <a:solidFill>
                  <a:srgbClr val="446379"/>
                </a:solidFill>
                <a:latin typeface="Montserrat" panose="00000500000000000000" pitchFamily="2" charset="-18"/>
              </a:rPr>
              <a:t>climate change</a:t>
            </a:r>
            <a:r>
              <a:rPr lang="en-GB" sz="1800" dirty="0">
                <a:solidFill>
                  <a:srgbClr val="446379"/>
                </a:solidFill>
                <a:latin typeface="Montserrat" panose="00000500000000000000" pitchFamily="2" charset="-18"/>
              </a:rPr>
              <a:t>, improving the engaged regional territories’ </a:t>
            </a:r>
            <a:r>
              <a:rPr lang="en-GB" sz="1800" u="sng" dirty="0">
                <a:solidFill>
                  <a:srgbClr val="446379"/>
                </a:solidFill>
                <a:latin typeface="Montserrat" panose="00000500000000000000" pitchFamily="2" charset="-18"/>
              </a:rPr>
              <a:t>capacities of governing tourism </a:t>
            </a:r>
            <a:r>
              <a:rPr lang="en-GB" sz="1800" dirty="0">
                <a:solidFill>
                  <a:srgbClr val="446379"/>
                </a:solidFill>
                <a:latin typeface="Montserrat" panose="00000500000000000000" pitchFamily="2" charset="-18"/>
              </a:rPr>
              <a:t>development at local level through </a:t>
            </a:r>
            <a:r>
              <a:rPr lang="en-GB" sz="1800" u="sng" dirty="0">
                <a:solidFill>
                  <a:srgbClr val="446379"/>
                </a:solidFill>
                <a:latin typeface="Montserrat" panose="00000500000000000000" pitchFamily="2" charset="-18"/>
              </a:rPr>
              <a:t>ecosystem-based approaches and capitalising the twofold role of nature:</a:t>
            </a:r>
            <a:r>
              <a:rPr lang="en-GB" sz="1800" dirty="0">
                <a:solidFill>
                  <a:srgbClr val="446379"/>
                </a:solidFill>
                <a:latin typeface="Montserrat" panose="00000500000000000000" pitchFamily="2" charset="-18"/>
              </a:rPr>
              <a:t> as tourism attractive and as a solution for destination resilience</a:t>
            </a:r>
          </a:p>
        </p:txBody>
      </p:sp>
      <p:graphicFrame>
        <p:nvGraphicFramePr>
          <p:cNvPr id="8" name="Diagram 7">
            <a:extLst>
              <a:ext uri="{FF2B5EF4-FFF2-40B4-BE49-F238E27FC236}">
                <a16:creationId xmlns:a16="http://schemas.microsoft.com/office/drawing/2014/main" id="{5C364C0A-4679-F041-A7CF-1AA527D2FC9D}"/>
              </a:ext>
            </a:extLst>
          </p:cNvPr>
          <p:cNvGraphicFramePr/>
          <p:nvPr>
            <p:extLst>
              <p:ext uri="{D42A27DB-BD31-4B8C-83A1-F6EECF244321}">
                <p14:modId xmlns:p14="http://schemas.microsoft.com/office/powerpoint/2010/main" val="1736370699"/>
              </p:ext>
            </p:extLst>
          </p:nvPr>
        </p:nvGraphicFramePr>
        <p:xfrm>
          <a:off x="4064000" y="85208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3"/>
          <p:cNvSpPr txBox="1"/>
          <p:nvPr/>
        </p:nvSpPr>
        <p:spPr>
          <a:xfrm>
            <a:off x="838200" y="467360"/>
            <a:ext cx="9664023" cy="7694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hr-HR" sz="2200" b="1" i="0" u="none" strike="noStrike" cap="none" dirty="0">
                <a:solidFill>
                  <a:srgbClr val="FFFFFF"/>
                </a:solidFill>
                <a:latin typeface="Montserrat Medium"/>
                <a:ea typeface="Montserrat Medium"/>
                <a:cs typeface="Montserrat Medium"/>
                <a:sym typeface="Montserrat Medium"/>
              </a:rPr>
              <a:t>Nature4CChange</a:t>
            </a:r>
            <a:r>
              <a:rPr lang="it-IT" sz="2200" b="1" i="0" u="none" strike="noStrike" cap="none" dirty="0">
                <a:solidFill>
                  <a:srgbClr val="FFFFFF"/>
                </a:solidFill>
                <a:latin typeface="Montserrat Medium"/>
                <a:ea typeface="Montserrat Medium"/>
                <a:cs typeface="Montserrat Medium"/>
                <a:sym typeface="Montserrat Medium"/>
              </a:rPr>
              <a:t> main activities</a:t>
            </a:r>
            <a:endParaRPr sz="2800" b="1" i="0" u="none" strike="noStrike" cap="none" dirty="0">
              <a:solidFill>
                <a:srgbClr val="FFFFFF"/>
              </a:solidFill>
              <a:latin typeface="Montserrat Medium"/>
              <a:ea typeface="Montserrat Medium"/>
              <a:cs typeface="Montserrat Medium"/>
              <a:sym typeface="Montserrat Medium"/>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FFFFFF"/>
              </a:solidFill>
              <a:latin typeface="Montserrat Medium"/>
              <a:ea typeface="Montserrat Medium"/>
              <a:cs typeface="Montserrat Medium"/>
              <a:sym typeface="Montserrat Medium"/>
            </a:endParaRPr>
          </a:p>
        </p:txBody>
      </p:sp>
      <p:pic>
        <p:nvPicPr>
          <p:cNvPr id="2" name="Google Shape;152;p5" descr="A screenshot of a computer&#10;&#10;Description automatically generated">
            <a:extLst>
              <a:ext uri="{FF2B5EF4-FFF2-40B4-BE49-F238E27FC236}">
                <a16:creationId xmlns:a16="http://schemas.microsoft.com/office/drawing/2014/main" id="{63D14AE2-F30E-2568-DA4D-D188220B6D08}"/>
              </a:ext>
            </a:extLst>
          </p:cNvPr>
          <p:cNvPicPr preferRelativeResize="0">
            <a:picLocks noGrp="1"/>
          </p:cNvPicPr>
          <p:nvPr/>
        </p:nvPicPr>
        <p:blipFill rotWithShape="1">
          <a:blip r:embed="rId3">
            <a:alphaModFix/>
          </a:blip>
          <a:srcRect l="24390" t="24872" r="24388" b="13463"/>
          <a:stretch/>
        </p:blipFill>
        <p:spPr>
          <a:xfrm>
            <a:off x="1285662" y="993304"/>
            <a:ext cx="8937329" cy="5060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0"/>
          <p:cNvSpPr txBox="1"/>
          <p:nvPr/>
        </p:nvSpPr>
        <p:spPr>
          <a:xfrm>
            <a:off x="838200" y="467360"/>
            <a:ext cx="9664023" cy="76940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hr-HR" sz="2200" b="1" i="0" u="none" strike="noStrike" cap="none" dirty="0">
                <a:solidFill>
                  <a:srgbClr val="FFFFFF"/>
                </a:solidFill>
                <a:latin typeface="Montserrat Medium"/>
                <a:ea typeface="Montserrat Medium"/>
                <a:cs typeface="Montserrat Medium"/>
                <a:sym typeface="Montserrat Medium"/>
              </a:rPr>
              <a:t>NaTour4CChange</a:t>
            </a:r>
            <a:r>
              <a:rPr lang="it-IT" sz="2200" b="1" i="0" u="none" strike="noStrike" cap="none" dirty="0">
                <a:solidFill>
                  <a:srgbClr val="FFFFFF"/>
                </a:solidFill>
                <a:latin typeface="Montserrat Medium"/>
                <a:ea typeface="Montserrat Medium"/>
                <a:cs typeface="Montserrat Medium"/>
                <a:sym typeface="Montserrat Medium"/>
              </a:rPr>
              <a:t> pilot </a:t>
            </a:r>
            <a:r>
              <a:rPr lang="it-IT" sz="2200" b="1" i="0" u="none" strike="noStrike" cap="none" dirty="0" err="1">
                <a:solidFill>
                  <a:srgbClr val="FFFFFF"/>
                </a:solidFill>
                <a:latin typeface="Montserrat Medium"/>
                <a:ea typeface="Montserrat Medium"/>
                <a:cs typeface="Montserrat Medium"/>
                <a:sym typeface="Montserrat Medium"/>
              </a:rPr>
              <a:t>areas</a:t>
            </a:r>
            <a:endParaRPr sz="2800" b="1" i="0" u="none" strike="noStrike" cap="none" dirty="0">
              <a:solidFill>
                <a:srgbClr val="FFFFFF"/>
              </a:solidFill>
              <a:latin typeface="Montserrat Medium"/>
              <a:ea typeface="Montserrat Medium"/>
              <a:cs typeface="Montserrat Medium"/>
              <a:sym typeface="Montserrat Medium"/>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FFFFFF"/>
              </a:solidFill>
              <a:latin typeface="Montserrat Medium"/>
              <a:ea typeface="Montserrat Medium"/>
              <a:cs typeface="Montserrat Medium"/>
              <a:sym typeface="Montserrat Medium"/>
            </a:endParaRPr>
          </a:p>
        </p:txBody>
      </p:sp>
      <p:sp>
        <p:nvSpPr>
          <p:cNvPr id="2" name="Google Shape;135;p23">
            <a:extLst>
              <a:ext uri="{FF2B5EF4-FFF2-40B4-BE49-F238E27FC236}">
                <a16:creationId xmlns:a16="http://schemas.microsoft.com/office/drawing/2014/main" id="{48B11B98-448B-03B8-3DEA-B19577E1783D}"/>
              </a:ext>
            </a:extLst>
          </p:cNvPr>
          <p:cNvSpPr txBox="1">
            <a:spLocks noGrp="1"/>
          </p:cNvSpPr>
          <p:nvPr/>
        </p:nvSpPr>
        <p:spPr>
          <a:xfrm>
            <a:off x="2424826" y="1166876"/>
            <a:ext cx="3671174" cy="404345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500"/>
              </a:spcBef>
              <a:spcAft>
                <a:spcPts val="0"/>
              </a:spcAft>
              <a:buClr>
                <a:schemeClr val="dk1"/>
              </a:buClr>
              <a:buSzPts val="1800"/>
              <a:buFont typeface="Arial"/>
              <a:buChar char="•"/>
              <a:defRPr sz="4200" b="0" i="0" u="none" strike="noStrike" cap="none">
                <a:solidFill>
                  <a:schemeClr val="dk1"/>
                </a:solidFill>
                <a:latin typeface="Arial"/>
                <a:ea typeface="Arial"/>
                <a:cs typeface="Arial"/>
                <a:sym typeface="Arial"/>
              </a:defRPr>
            </a:lvl1pPr>
            <a:lvl2pPr marL="914400" marR="0" lvl="1" indent="-342900" algn="l" rtl="0">
              <a:lnSpc>
                <a:spcPct val="90000"/>
              </a:lnSpc>
              <a:spcBef>
                <a:spcPts val="750"/>
              </a:spcBef>
              <a:spcAft>
                <a:spcPts val="0"/>
              </a:spcAft>
              <a:buClr>
                <a:schemeClr val="dk1"/>
              </a:buClr>
              <a:buSzPts val="1800"/>
              <a:buFont typeface="Arial"/>
              <a:buChar char="•"/>
              <a:defRPr sz="3600" b="0" i="0" u="none" strike="noStrike" cap="none">
                <a:solidFill>
                  <a:schemeClr val="dk1"/>
                </a:solidFill>
                <a:latin typeface="Arial"/>
                <a:ea typeface="Arial"/>
                <a:cs typeface="Arial"/>
                <a:sym typeface="Arial"/>
              </a:defRPr>
            </a:lvl2pPr>
            <a:lvl3pPr marL="1371600" marR="0" lvl="2" indent="-342900" algn="l" rtl="0">
              <a:lnSpc>
                <a:spcPct val="90000"/>
              </a:lnSpc>
              <a:spcBef>
                <a:spcPts val="750"/>
              </a:spcBef>
              <a:spcAft>
                <a:spcPts val="0"/>
              </a:spcAft>
              <a:buClr>
                <a:schemeClr val="dk1"/>
              </a:buClr>
              <a:buSzPts val="1800"/>
              <a:buFont typeface="Arial"/>
              <a:buChar char="•"/>
              <a:defRPr sz="3000" b="0" i="0" u="none" strike="noStrike" cap="none">
                <a:solidFill>
                  <a:schemeClr val="dk1"/>
                </a:solidFill>
                <a:latin typeface="Arial"/>
                <a:ea typeface="Arial"/>
                <a:cs typeface="Arial"/>
                <a:sym typeface="Arial"/>
              </a:defRPr>
            </a:lvl3pPr>
            <a:lvl4pPr marL="1828800" marR="0" lvl="3" indent="-342900" algn="l" rtl="0">
              <a:lnSpc>
                <a:spcPct val="90000"/>
              </a:lnSpc>
              <a:spcBef>
                <a:spcPts val="750"/>
              </a:spcBef>
              <a:spcAft>
                <a:spcPts val="0"/>
              </a:spcAft>
              <a:buClr>
                <a:schemeClr val="dk1"/>
              </a:buClr>
              <a:buSzPts val="1800"/>
              <a:buFont typeface="Arial"/>
              <a:buChar char="•"/>
              <a:defRPr sz="2700" b="0" i="0" u="none" strike="noStrike" cap="none">
                <a:solidFill>
                  <a:schemeClr val="dk1"/>
                </a:solidFill>
                <a:latin typeface="Arial"/>
                <a:ea typeface="Arial"/>
                <a:cs typeface="Arial"/>
                <a:sym typeface="Arial"/>
              </a:defRPr>
            </a:lvl4pPr>
            <a:lvl5pPr marL="2286000" marR="0" lvl="4" indent="-342900" algn="l" rtl="0">
              <a:lnSpc>
                <a:spcPct val="90000"/>
              </a:lnSpc>
              <a:spcBef>
                <a:spcPts val="750"/>
              </a:spcBef>
              <a:spcAft>
                <a:spcPts val="0"/>
              </a:spcAft>
              <a:buClr>
                <a:schemeClr val="dk1"/>
              </a:buClr>
              <a:buSzPts val="1800"/>
              <a:buFont typeface="Arial"/>
              <a:buChar char="•"/>
              <a:defRPr sz="2700" b="0" i="0" u="none" strike="noStrike" cap="none">
                <a:solidFill>
                  <a:schemeClr val="dk1"/>
                </a:solidFill>
                <a:latin typeface="Arial"/>
                <a:ea typeface="Arial"/>
                <a:cs typeface="Arial"/>
                <a:sym typeface="Arial"/>
              </a:defRPr>
            </a:lvl5pPr>
            <a:lvl6pPr marL="2743200" marR="0" lvl="5" indent="-342900" algn="l" rtl="0">
              <a:lnSpc>
                <a:spcPct val="90000"/>
              </a:lnSpc>
              <a:spcBef>
                <a:spcPts val="750"/>
              </a:spcBef>
              <a:spcAft>
                <a:spcPts val="0"/>
              </a:spcAft>
              <a:buClr>
                <a:schemeClr val="dk1"/>
              </a:buClr>
              <a:buSzPts val="1800"/>
              <a:buFont typeface="Arial"/>
              <a:buChar char="•"/>
              <a:defRPr sz="2700" b="0" i="0" u="none" strike="noStrike" cap="none">
                <a:solidFill>
                  <a:schemeClr val="dk1"/>
                </a:solidFill>
                <a:latin typeface="Arial"/>
                <a:ea typeface="Arial"/>
                <a:cs typeface="Arial"/>
                <a:sym typeface="Arial"/>
              </a:defRPr>
            </a:lvl6pPr>
            <a:lvl7pPr marL="3200400" marR="0" lvl="6" indent="-342900" algn="l" rtl="0">
              <a:lnSpc>
                <a:spcPct val="90000"/>
              </a:lnSpc>
              <a:spcBef>
                <a:spcPts val="750"/>
              </a:spcBef>
              <a:spcAft>
                <a:spcPts val="0"/>
              </a:spcAft>
              <a:buClr>
                <a:schemeClr val="dk1"/>
              </a:buClr>
              <a:buSzPts val="1800"/>
              <a:buFont typeface="Arial"/>
              <a:buChar char="•"/>
              <a:defRPr sz="2700" b="0" i="0" u="none" strike="noStrike" cap="none">
                <a:solidFill>
                  <a:schemeClr val="dk1"/>
                </a:solidFill>
                <a:latin typeface="Arial"/>
                <a:ea typeface="Arial"/>
                <a:cs typeface="Arial"/>
                <a:sym typeface="Arial"/>
              </a:defRPr>
            </a:lvl7pPr>
            <a:lvl8pPr marL="3657600" marR="0" lvl="7" indent="-342900" algn="l" rtl="0">
              <a:lnSpc>
                <a:spcPct val="90000"/>
              </a:lnSpc>
              <a:spcBef>
                <a:spcPts val="750"/>
              </a:spcBef>
              <a:spcAft>
                <a:spcPts val="0"/>
              </a:spcAft>
              <a:buClr>
                <a:schemeClr val="dk1"/>
              </a:buClr>
              <a:buSzPts val="1800"/>
              <a:buFont typeface="Arial"/>
              <a:buChar char="•"/>
              <a:defRPr sz="2700" b="0" i="0" u="none" strike="noStrike" cap="none">
                <a:solidFill>
                  <a:schemeClr val="dk1"/>
                </a:solidFill>
                <a:latin typeface="Arial"/>
                <a:ea typeface="Arial"/>
                <a:cs typeface="Arial"/>
                <a:sym typeface="Arial"/>
              </a:defRPr>
            </a:lvl8pPr>
            <a:lvl9pPr marL="4114800" marR="0" lvl="8" indent="-342900" algn="l" rtl="0">
              <a:lnSpc>
                <a:spcPct val="90000"/>
              </a:lnSpc>
              <a:spcBef>
                <a:spcPts val="750"/>
              </a:spcBef>
              <a:spcAft>
                <a:spcPts val="0"/>
              </a:spcAft>
              <a:buClr>
                <a:schemeClr val="dk1"/>
              </a:buClr>
              <a:buSzPts val="1800"/>
              <a:buFont typeface="Arial"/>
              <a:buChar char="•"/>
              <a:defRPr sz="2700" b="0" i="0" u="none" strike="noStrike" cap="none">
                <a:solidFill>
                  <a:schemeClr val="dk1"/>
                </a:solidFill>
                <a:latin typeface="Arial"/>
                <a:ea typeface="Arial"/>
                <a:cs typeface="Arial"/>
                <a:sym typeface="Arial"/>
              </a:defRPr>
            </a:lvl9pPr>
          </a:lstStyle>
          <a:p>
            <a:pPr marL="266700" lvl="0" indent="0" algn="l" rtl="0">
              <a:lnSpc>
                <a:spcPct val="90000"/>
              </a:lnSpc>
              <a:spcBef>
                <a:spcPts val="0"/>
              </a:spcBef>
              <a:spcAft>
                <a:spcPts val="0"/>
              </a:spcAft>
              <a:buSzPct val="108108"/>
              <a:buNone/>
            </a:pPr>
            <a:r>
              <a:rPr lang="en-US" sz="2000" b="1" dirty="0">
                <a:solidFill>
                  <a:srgbClr val="446379"/>
                </a:solidFill>
                <a:latin typeface="Montserrat" panose="00000500000000000000" pitchFamily="2" charset="-18"/>
              </a:rPr>
              <a:t>Andalucía Region – Spain</a:t>
            </a:r>
            <a:endParaRPr sz="2000" b="1" dirty="0">
              <a:solidFill>
                <a:srgbClr val="446379"/>
              </a:solidFill>
              <a:latin typeface="Montserrat" panose="00000500000000000000" pitchFamily="2" charset="-18"/>
            </a:endParaRPr>
          </a:p>
          <a:p>
            <a:pPr marL="266700" lvl="0" indent="0" algn="l" rtl="0">
              <a:lnSpc>
                <a:spcPct val="90000"/>
              </a:lnSpc>
              <a:spcBef>
                <a:spcPts val="0"/>
              </a:spcBef>
              <a:spcAft>
                <a:spcPts val="0"/>
              </a:spcAft>
              <a:buSzPct val="108108"/>
              <a:buNone/>
            </a:pPr>
            <a:endParaRPr sz="2000" b="1" dirty="0">
              <a:solidFill>
                <a:srgbClr val="446379"/>
              </a:solidFill>
              <a:latin typeface="Montserrat" panose="00000500000000000000" pitchFamily="2" charset="-18"/>
            </a:endParaRPr>
          </a:p>
          <a:p>
            <a:pPr marL="266700" lvl="0" indent="0" algn="l" rtl="0">
              <a:lnSpc>
                <a:spcPct val="90000"/>
              </a:lnSpc>
              <a:spcBef>
                <a:spcPts val="0"/>
              </a:spcBef>
              <a:spcAft>
                <a:spcPts val="0"/>
              </a:spcAft>
              <a:buSzPct val="108108"/>
              <a:buNone/>
            </a:pPr>
            <a:r>
              <a:rPr lang="en-US" sz="2000" b="1" dirty="0">
                <a:solidFill>
                  <a:srgbClr val="446379"/>
                </a:solidFill>
                <a:latin typeface="Montserrat" panose="00000500000000000000" pitchFamily="2" charset="-18"/>
              </a:rPr>
              <a:t>Sardinia Region – Italy</a:t>
            </a:r>
            <a:endParaRPr sz="2000" b="1" dirty="0">
              <a:solidFill>
                <a:srgbClr val="446379"/>
              </a:solidFill>
              <a:latin typeface="Montserrat" panose="00000500000000000000" pitchFamily="2" charset="-18"/>
            </a:endParaRPr>
          </a:p>
          <a:p>
            <a:pPr marL="266700" lvl="0" indent="0" algn="l" rtl="0">
              <a:lnSpc>
                <a:spcPct val="90000"/>
              </a:lnSpc>
              <a:spcBef>
                <a:spcPts val="0"/>
              </a:spcBef>
              <a:spcAft>
                <a:spcPts val="0"/>
              </a:spcAft>
              <a:buSzPct val="108108"/>
              <a:buNone/>
            </a:pPr>
            <a:endParaRPr sz="2000" b="1" dirty="0">
              <a:solidFill>
                <a:srgbClr val="446379"/>
              </a:solidFill>
              <a:latin typeface="Montserrat" panose="00000500000000000000" pitchFamily="2" charset="-18"/>
            </a:endParaRPr>
          </a:p>
          <a:p>
            <a:pPr marL="266700" lvl="0" indent="0" algn="l" rtl="0">
              <a:lnSpc>
                <a:spcPct val="90000"/>
              </a:lnSpc>
              <a:spcBef>
                <a:spcPts val="0"/>
              </a:spcBef>
              <a:spcAft>
                <a:spcPts val="0"/>
              </a:spcAft>
              <a:buSzPct val="108108"/>
              <a:buNone/>
            </a:pPr>
            <a:r>
              <a:rPr lang="en-US" sz="2000" b="1" dirty="0">
                <a:solidFill>
                  <a:srgbClr val="446379"/>
                </a:solidFill>
                <a:latin typeface="Montserrat" panose="00000500000000000000" pitchFamily="2" charset="-18"/>
              </a:rPr>
              <a:t>Zadar County – Croatia</a:t>
            </a:r>
            <a:endParaRPr sz="2000" b="1" dirty="0">
              <a:solidFill>
                <a:srgbClr val="446379"/>
              </a:solidFill>
              <a:latin typeface="Montserrat" panose="00000500000000000000" pitchFamily="2" charset="-18"/>
            </a:endParaRPr>
          </a:p>
          <a:p>
            <a:pPr marL="266700" lvl="0" indent="0" algn="l" rtl="0">
              <a:lnSpc>
                <a:spcPct val="90000"/>
              </a:lnSpc>
              <a:spcBef>
                <a:spcPts val="0"/>
              </a:spcBef>
              <a:spcAft>
                <a:spcPts val="0"/>
              </a:spcAft>
              <a:buSzPct val="108108"/>
              <a:buNone/>
            </a:pPr>
            <a:endParaRPr sz="2000" b="1" dirty="0">
              <a:solidFill>
                <a:srgbClr val="446379"/>
              </a:solidFill>
              <a:latin typeface="Montserrat" panose="00000500000000000000" pitchFamily="2" charset="-18"/>
            </a:endParaRPr>
          </a:p>
          <a:p>
            <a:pPr marL="266700" lvl="0" indent="0" algn="l" rtl="0">
              <a:lnSpc>
                <a:spcPct val="90000"/>
              </a:lnSpc>
              <a:spcBef>
                <a:spcPts val="0"/>
              </a:spcBef>
              <a:spcAft>
                <a:spcPts val="0"/>
              </a:spcAft>
              <a:buSzPct val="108108"/>
              <a:buNone/>
            </a:pPr>
            <a:r>
              <a:rPr lang="en-US" sz="2000" b="1" dirty="0">
                <a:solidFill>
                  <a:srgbClr val="446379"/>
                </a:solidFill>
                <a:latin typeface="Montserrat" panose="00000500000000000000" pitchFamily="2" charset="-18"/>
              </a:rPr>
              <a:t>Crete Region – Greece</a:t>
            </a:r>
            <a:endParaRPr sz="2000" b="1" dirty="0">
              <a:solidFill>
                <a:srgbClr val="446379"/>
              </a:solidFill>
              <a:latin typeface="Montserrat" panose="00000500000000000000" pitchFamily="2" charset="-18"/>
            </a:endParaRPr>
          </a:p>
          <a:p>
            <a:pPr marL="266700" lvl="0" indent="0" algn="l" rtl="0">
              <a:lnSpc>
                <a:spcPct val="90000"/>
              </a:lnSpc>
              <a:spcBef>
                <a:spcPts val="0"/>
              </a:spcBef>
              <a:spcAft>
                <a:spcPts val="0"/>
              </a:spcAft>
              <a:buSzPct val="108108"/>
              <a:buNone/>
            </a:pPr>
            <a:endParaRPr sz="2000" b="1" dirty="0">
              <a:solidFill>
                <a:srgbClr val="446379"/>
              </a:solidFill>
              <a:latin typeface="Montserrat" panose="00000500000000000000" pitchFamily="2" charset="-18"/>
            </a:endParaRPr>
          </a:p>
          <a:p>
            <a:pPr marL="266700" lvl="0" indent="0" algn="l" rtl="0">
              <a:lnSpc>
                <a:spcPct val="90000"/>
              </a:lnSpc>
              <a:spcBef>
                <a:spcPts val="0"/>
              </a:spcBef>
              <a:spcAft>
                <a:spcPts val="0"/>
              </a:spcAft>
              <a:buSzPct val="108108"/>
              <a:buNone/>
            </a:pPr>
            <a:r>
              <a:rPr lang="en-US" sz="2000" b="1" dirty="0">
                <a:solidFill>
                  <a:srgbClr val="446379"/>
                </a:solidFill>
                <a:latin typeface="Montserrat" panose="00000500000000000000" pitchFamily="2" charset="-18"/>
              </a:rPr>
              <a:t>Herzegovina-Neretva Canton – B&amp;H</a:t>
            </a:r>
            <a:endParaRPr sz="2000" b="1" dirty="0">
              <a:solidFill>
                <a:srgbClr val="446379"/>
              </a:solidFill>
              <a:latin typeface="Montserrat" panose="00000500000000000000" pitchFamily="2" charset="-18"/>
            </a:endParaRPr>
          </a:p>
          <a:p>
            <a:pPr marL="342900" lvl="0" indent="-76200" algn="l" rtl="0">
              <a:lnSpc>
                <a:spcPct val="90000"/>
              </a:lnSpc>
              <a:spcBef>
                <a:spcPts val="0"/>
              </a:spcBef>
              <a:spcAft>
                <a:spcPts val="0"/>
              </a:spcAft>
              <a:buClr>
                <a:schemeClr val="dk1"/>
              </a:buClr>
              <a:buSzPct val="108108"/>
              <a:buNone/>
            </a:pPr>
            <a:endParaRPr lang="hr-HR" sz="2000" b="1" dirty="0">
              <a:solidFill>
                <a:srgbClr val="446379"/>
              </a:solidFill>
              <a:latin typeface="Montserrat" panose="00000500000000000000" pitchFamily="2" charset="-18"/>
            </a:endParaRPr>
          </a:p>
          <a:p>
            <a:pPr marL="342900" lvl="0" indent="-76200" algn="l" rtl="0">
              <a:lnSpc>
                <a:spcPct val="90000"/>
              </a:lnSpc>
              <a:spcBef>
                <a:spcPts val="0"/>
              </a:spcBef>
              <a:spcAft>
                <a:spcPts val="0"/>
              </a:spcAft>
              <a:buClr>
                <a:schemeClr val="dk1"/>
              </a:buClr>
              <a:buSzPct val="108108"/>
              <a:buNone/>
            </a:pPr>
            <a:endParaRPr lang="hr-HR" sz="200" b="1" dirty="0">
              <a:solidFill>
                <a:srgbClr val="446379"/>
              </a:solidFill>
              <a:latin typeface="Montserrat" panose="00000500000000000000" pitchFamily="2" charset="-18"/>
            </a:endParaRPr>
          </a:p>
          <a:p>
            <a:pPr marL="342900" lvl="0" indent="-76200" algn="l" rtl="0">
              <a:lnSpc>
                <a:spcPct val="90000"/>
              </a:lnSpc>
              <a:spcBef>
                <a:spcPts val="0"/>
              </a:spcBef>
              <a:spcAft>
                <a:spcPts val="0"/>
              </a:spcAft>
              <a:buClr>
                <a:schemeClr val="dk1"/>
              </a:buClr>
              <a:buSzPct val="108108"/>
              <a:buNone/>
            </a:pPr>
            <a:r>
              <a:rPr lang="hr-HR" sz="2000" b="1" dirty="0" err="1">
                <a:solidFill>
                  <a:srgbClr val="446379"/>
                </a:solidFill>
                <a:latin typeface="Montserrat" panose="00000500000000000000" pitchFamily="2" charset="-18"/>
              </a:rPr>
              <a:t>Region</a:t>
            </a:r>
            <a:r>
              <a:rPr lang="hr-HR" sz="2000" b="1" dirty="0">
                <a:solidFill>
                  <a:srgbClr val="446379"/>
                </a:solidFill>
                <a:latin typeface="Montserrat" panose="00000500000000000000" pitchFamily="2" charset="-18"/>
              </a:rPr>
              <a:t> in </a:t>
            </a:r>
            <a:r>
              <a:rPr lang="hr-HR" sz="2000" b="1" dirty="0" err="1">
                <a:solidFill>
                  <a:srgbClr val="446379"/>
                </a:solidFill>
                <a:latin typeface="Montserrat" panose="00000500000000000000" pitchFamily="2" charset="-18"/>
              </a:rPr>
              <a:t>South</a:t>
            </a:r>
            <a:r>
              <a:rPr lang="hr-HR" sz="2000" b="1" dirty="0">
                <a:solidFill>
                  <a:srgbClr val="446379"/>
                </a:solidFill>
                <a:latin typeface="Montserrat" panose="00000500000000000000" pitchFamily="2" charset="-18"/>
              </a:rPr>
              <a:t> France</a:t>
            </a:r>
            <a:endParaRPr sz="2000" b="1" dirty="0">
              <a:solidFill>
                <a:srgbClr val="446379"/>
              </a:solidFill>
              <a:latin typeface="Montserrat" panose="00000500000000000000" pitchFamily="2" charset="-18"/>
            </a:endParaRPr>
          </a:p>
        </p:txBody>
      </p:sp>
      <p:pic>
        <p:nvPicPr>
          <p:cNvPr id="3" name="Google Shape;142;p23">
            <a:extLst>
              <a:ext uri="{FF2B5EF4-FFF2-40B4-BE49-F238E27FC236}">
                <a16:creationId xmlns:a16="http://schemas.microsoft.com/office/drawing/2014/main" id="{ABCC39AE-BCC3-CD03-6562-B684A0B30C9C}"/>
              </a:ext>
            </a:extLst>
          </p:cNvPr>
          <p:cNvPicPr preferRelativeResize="0"/>
          <p:nvPr/>
        </p:nvPicPr>
        <p:blipFill rotWithShape="1">
          <a:blip r:embed="rId3">
            <a:alphaModFix/>
          </a:blip>
          <a:srcRect/>
          <a:stretch/>
        </p:blipFill>
        <p:spPr>
          <a:xfrm>
            <a:off x="482848" y="1224062"/>
            <a:ext cx="1408298" cy="579170"/>
          </a:xfrm>
          <a:prstGeom prst="rect">
            <a:avLst/>
          </a:prstGeom>
          <a:noFill/>
          <a:ln>
            <a:noFill/>
          </a:ln>
        </p:spPr>
      </p:pic>
      <p:pic>
        <p:nvPicPr>
          <p:cNvPr id="4" name="Google Shape;143;p23">
            <a:extLst>
              <a:ext uri="{FF2B5EF4-FFF2-40B4-BE49-F238E27FC236}">
                <a16:creationId xmlns:a16="http://schemas.microsoft.com/office/drawing/2014/main" id="{29CD0405-E459-1A93-771D-6AF8296D218A}"/>
              </a:ext>
            </a:extLst>
          </p:cNvPr>
          <p:cNvPicPr preferRelativeResize="0"/>
          <p:nvPr/>
        </p:nvPicPr>
        <p:blipFill rotWithShape="1">
          <a:blip r:embed="rId4">
            <a:alphaModFix/>
          </a:blip>
          <a:srcRect/>
          <a:stretch/>
        </p:blipFill>
        <p:spPr>
          <a:xfrm>
            <a:off x="538271" y="1815285"/>
            <a:ext cx="1536462" cy="579170"/>
          </a:xfrm>
          <a:prstGeom prst="rect">
            <a:avLst/>
          </a:prstGeom>
          <a:noFill/>
          <a:ln>
            <a:noFill/>
          </a:ln>
        </p:spPr>
      </p:pic>
      <p:pic>
        <p:nvPicPr>
          <p:cNvPr id="5" name="Google Shape;144;p23">
            <a:extLst>
              <a:ext uri="{FF2B5EF4-FFF2-40B4-BE49-F238E27FC236}">
                <a16:creationId xmlns:a16="http://schemas.microsoft.com/office/drawing/2014/main" id="{D559DF0F-15D8-D335-CC14-3FEE036BC4F0}"/>
              </a:ext>
            </a:extLst>
          </p:cNvPr>
          <p:cNvPicPr preferRelativeResize="0"/>
          <p:nvPr/>
        </p:nvPicPr>
        <p:blipFill rotWithShape="1">
          <a:blip r:embed="rId5">
            <a:alphaModFix/>
          </a:blip>
          <a:srcRect/>
          <a:stretch/>
        </p:blipFill>
        <p:spPr>
          <a:xfrm>
            <a:off x="361256" y="2580155"/>
            <a:ext cx="1925700" cy="433997"/>
          </a:xfrm>
          <a:prstGeom prst="rect">
            <a:avLst/>
          </a:prstGeom>
          <a:noFill/>
          <a:ln>
            <a:noFill/>
          </a:ln>
        </p:spPr>
      </p:pic>
      <p:pic>
        <p:nvPicPr>
          <p:cNvPr id="6" name="Google Shape;145;p23">
            <a:extLst>
              <a:ext uri="{FF2B5EF4-FFF2-40B4-BE49-F238E27FC236}">
                <a16:creationId xmlns:a16="http://schemas.microsoft.com/office/drawing/2014/main" id="{86D4B26D-D315-A757-2608-5E345353B234}"/>
              </a:ext>
            </a:extLst>
          </p:cNvPr>
          <p:cNvPicPr preferRelativeResize="0"/>
          <p:nvPr/>
        </p:nvPicPr>
        <p:blipFill rotWithShape="1">
          <a:blip r:embed="rId6">
            <a:alphaModFix/>
          </a:blip>
          <a:srcRect/>
          <a:stretch/>
        </p:blipFill>
        <p:spPr>
          <a:xfrm>
            <a:off x="315130" y="3014152"/>
            <a:ext cx="2017951" cy="652329"/>
          </a:xfrm>
          <a:prstGeom prst="rect">
            <a:avLst/>
          </a:prstGeom>
          <a:noFill/>
          <a:ln>
            <a:noFill/>
          </a:ln>
        </p:spPr>
      </p:pic>
      <p:pic>
        <p:nvPicPr>
          <p:cNvPr id="7" name="Google Shape;146;p23">
            <a:extLst>
              <a:ext uri="{FF2B5EF4-FFF2-40B4-BE49-F238E27FC236}">
                <a16:creationId xmlns:a16="http://schemas.microsoft.com/office/drawing/2014/main" id="{9664E6A2-1697-A97A-8B0B-3A428A8FD332}"/>
              </a:ext>
            </a:extLst>
          </p:cNvPr>
          <p:cNvPicPr preferRelativeResize="0"/>
          <p:nvPr/>
        </p:nvPicPr>
        <p:blipFill rotWithShape="1">
          <a:blip r:embed="rId7">
            <a:alphaModFix/>
          </a:blip>
          <a:srcRect/>
          <a:stretch/>
        </p:blipFill>
        <p:spPr>
          <a:xfrm>
            <a:off x="279117" y="3666481"/>
            <a:ext cx="2133785" cy="713294"/>
          </a:xfrm>
          <a:prstGeom prst="rect">
            <a:avLst/>
          </a:prstGeom>
          <a:noFill/>
          <a:ln>
            <a:noFill/>
          </a:ln>
        </p:spPr>
      </p:pic>
      <p:sp>
        <p:nvSpPr>
          <p:cNvPr id="8" name="Križ 7">
            <a:extLst>
              <a:ext uri="{FF2B5EF4-FFF2-40B4-BE49-F238E27FC236}">
                <a16:creationId xmlns:a16="http://schemas.microsoft.com/office/drawing/2014/main" id="{DA19AEEC-0BEF-3096-A1FA-2688C7AAB5F7}"/>
              </a:ext>
            </a:extLst>
          </p:cNvPr>
          <p:cNvSpPr/>
          <p:nvPr/>
        </p:nvSpPr>
        <p:spPr>
          <a:xfrm>
            <a:off x="3866940" y="4251759"/>
            <a:ext cx="265176" cy="256032"/>
          </a:xfrm>
          <a:prstGeom prst="plus">
            <a:avLst/>
          </a:prstGeom>
          <a:solidFill>
            <a:srgbClr val="E193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Desna vitičasta zagrada 8">
            <a:extLst>
              <a:ext uri="{FF2B5EF4-FFF2-40B4-BE49-F238E27FC236}">
                <a16:creationId xmlns:a16="http://schemas.microsoft.com/office/drawing/2014/main" id="{B83E4DAB-00E4-074F-B2B1-1C19BF22E8A6}"/>
              </a:ext>
            </a:extLst>
          </p:cNvPr>
          <p:cNvSpPr/>
          <p:nvPr/>
        </p:nvSpPr>
        <p:spPr>
          <a:xfrm rot="5400000">
            <a:off x="2927117" y="2120494"/>
            <a:ext cx="429872" cy="56153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10" name="Križ 9">
            <a:extLst>
              <a:ext uri="{FF2B5EF4-FFF2-40B4-BE49-F238E27FC236}">
                <a16:creationId xmlns:a16="http://schemas.microsoft.com/office/drawing/2014/main" id="{A6D41A64-B647-A046-D0A2-91E68985CC09}"/>
              </a:ext>
            </a:extLst>
          </p:cNvPr>
          <p:cNvSpPr/>
          <p:nvPr/>
        </p:nvSpPr>
        <p:spPr>
          <a:xfrm>
            <a:off x="3009466" y="5118465"/>
            <a:ext cx="265176" cy="256032"/>
          </a:xfrm>
          <a:prstGeom prst="plus">
            <a:avLst/>
          </a:prstGeom>
          <a:solidFill>
            <a:srgbClr val="E193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TekstniOkvir 10">
            <a:extLst>
              <a:ext uri="{FF2B5EF4-FFF2-40B4-BE49-F238E27FC236}">
                <a16:creationId xmlns:a16="http://schemas.microsoft.com/office/drawing/2014/main" id="{F5EA2C03-4FAE-7093-169B-ECDFF2248F9D}"/>
              </a:ext>
            </a:extLst>
          </p:cNvPr>
          <p:cNvSpPr txBox="1"/>
          <p:nvPr/>
        </p:nvSpPr>
        <p:spPr>
          <a:xfrm>
            <a:off x="600499" y="5388315"/>
            <a:ext cx="5349240" cy="707886"/>
          </a:xfrm>
          <a:prstGeom prst="rect">
            <a:avLst/>
          </a:prstGeom>
          <a:noFill/>
          <a:ln>
            <a:solidFill>
              <a:schemeClr val="bg2"/>
            </a:solidFill>
          </a:ln>
        </p:spPr>
        <p:txBody>
          <a:bodyPr wrap="square" rtlCol="0">
            <a:spAutoFit/>
          </a:bodyPr>
          <a:lstStyle/>
          <a:p>
            <a:pPr algn="ctr"/>
            <a:r>
              <a:rPr lang="hr-HR" sz="2000" dirty="0" err="1">
                <a:solidFill>
                  <a:srgbClr val="446379"/>
                </a:solidFill>
                <a:latin typeface="Montserrat" panose="00000500000000000000" pitchFamily="2" charset="-18"/>
              </a:rPr>
              <a:t>Local</a:t>
            </a:r>
            <a:r>
              <a:rPr lang="hr-HR" sz="2000" dirty="0">
                <a:solidFill>
                  <a:srgbClr val="446379"/>
                </a:solidFill>
                <a:latin typeface="Montserrat" panose="00000500000000000000" pitchFamily="2" charset="-18"/>
              </a:rPr>
              <a:t> pilot </a:t>
            </a:r>
            <a:r>
              <a:rPr lang="hr-HR" sz="2000" dirty="0" err="1">
                <a:solidFill>
                  <a:srgbClr val="446379"/>
                </a:solidFill>
                <a:latin typeface="Montserrat" panose="00000500000000000000" pitchFamily="2" charset="-18"/>
              </a:rPr>
              <a:t>sites</a:t>
            </a:r>
            <a:r>
              <a:rPr lang="hr-HR" sz="2000" dirty="0">
                <a:solidFill>
                  <a:srgbClr val="446379"/>
                </a:solidFill>
                <a:latin typeface="Montserrat" panose="00000500000000000000" pitchFamily="2" charset="-18"/>
              </a:rPr>
              <a:t> </a:t>
            </a:r>
            <a:r>
              <a:rPr lang="hr-HR" sz="2000" dirty="0" err="1">
                <a:solidFill>
                  <a:srgbClr val="446379"/>
                </a:solidFill>
                <a:latin typeface="Montserrat" panose="00000500000000000000" pitchFamily="2" charset="-18"/>
              </a:rPr>
              <a:t>with</a:t>
            </a:r>
            <a:r>
              <a:rPr lang="hr-HR" sz="2000" dirty="0">
                <a:solidFill>
                  <a:srgbClr val="446379"/>
                </a:solidFill>
                <a:latin typeface="Montserrat" panose="00000500000000000000" pitchFamily="2" charset="-18"/>
              </a:rPr>
              <a:t> </a:t>
            </a:r>
            <a:r>
              <a:rPr lang="hr-HR" sz="2000" dirty="0" err="1">
                <a:solidFill>
                  <a:srgbClr val="446379"/>
                </a:solidFill>
                <a:latin typeface="Montserrat" panose="00000500000000000000" pitchFamily="2" charset="-18"/>
              </a:rPr>
              <a:t>high</a:t>
            </a:r>
            <a:r>
              <a:rPr lang="hr-HR" sz="2000" dirty="0">
                <a:solidFill>
                  <a:srgbClr val="446379"/>
                </a:solidFill>
                <a:latin typeface="Montserrat" panose="00000500000000000000" pitchFamily="2" charset="-18"/>
              </a:rPr>
              <a:t> </a:t>
            </a:r>
            <a:r>
              <a:rPr lang="hr-HR" sz="2000" dirty="0" err="1">
                <a:solidFill>
                  <a:srgbClr val="446379"/>
                </a:solidFill>
                <a:latin typeface="Montserrat" panose="00000500000000000000" pitchFamily="2" charset="-18"/>
              </a:rPr>
              <a:t>natural</a:t>
            </a:r>
            <a:r>
              <a:rPr lang="hr-HR" sz="2000" dirty="0">
                <a:solidFill>
                  <a:srgbClr val="446379"/>
                </a:solidFill>
                <a:latin typeface="Montserrat" panose="00000500000000000000" pitchFamily="2" charset="-18"/>
              </a:rPr>
              <a:t> </a:t>
            </a:r>
            <a:r>
              <a:rPr lang="hr-HR" sz="2000" dirty="0" err="1">
                <a:solidFill>
                  <a:srgbClr val="446379"/>
                </a:solidFill>
                <a:latin typeface="Montserrat" panose="00000500000000000000" pitchFamily="2" charset="-18"/>
              </a:rPr>
              <a:t>value</a:t>
            </a:r>
            <a:r>
              <a:rPr lang="hr-HR" sz="2000" dirty="0">
                <a:solidFill>
                  <a:srgbClr val="446379"/>
                </a:solidFill>
                <a:latin typeface="Montserrat" panose="00000500000000000000" pitchFamily="2" charset="-18"/>
              </a:rPr>
              <a:t> </a:t>
            </a:r>
            <a:r>
              <a:rPr lang="hr-HR" sz="2000" dirty="0" err="1">
                <a:solidFill>
                  <a:srgbClr val="446379"/>
                </a:solidFill>
                <a:latin typeface="Montserrat" panose="00000500000000000000" pitchFamily="2" charset="-18"/>
              </a:rPr>
              <a:t>and</a:t>
            </a:r>
            <a:r>
              <a:rPr lang="hr-HR" sz="2000" dirty="0">
                <a:solidFill>
                  <a:srgbClr val="446379"/>
                </a:solidFill>
                <a:latin typeface="Montserrat" panose="00000500000000000000" pitchFamily="2" charset="-18"/>
              </a:rPr>
              <a:t> </a:t>
            </a:r>
            <a:r>
              <a:rPr lang="hr-HR" sz="2000" dirty="0" err="1">
                <a:solidFill>
                  <a:srgbClr val="446379"/>
                </a:solidFill>
                <a:latin typeface="Montserrat" panose="00000500000000000000" pitchFamily="2" charset="-18"/>
              </a:rPr>
              <a:t>developed</a:t>
            </a:r>
            <a:r>
              <a:rPr lang="hr-HR" sz="2000" dirty="0">
                <a:solidFill>
                  <a:srgbClr val="446379"/>
                </a:solidFill>
                <a:latin typeface="Montserrat" panose="00000500000000000000" pitchFamily="2" charset="-18"/>
              </a:rPr>
              <a:t> </a:t>
            </a:r>
            <a:r>
              <a:rPr lang="hr-HR" sz="2000" dirty="0" err="1">
                <a:solidFill>
                  <a:srgbClr val="446379"/>
                </a:solidFill>
                <a:latin typeface="Montserrat" panose="00000500000000000000" pitchFamily="2" charset="-18"/>
              </a:rPr>
              <a:t>tourism</a:t>
            </a:r>
            <a:r>
              <a:rPr lang="hr-HR" sz="2000" dirty="0">
                <a:solidFill>
                  <a:srgbClr val="446379"/>
                </a:solidFill>
                <a:latin typeface="Montserrat" panose="00000500000000000000" pitchFamily="2" charset="-18"/>
              </a:rPr>
              <a:t> </a:t>
            </a:r>
            <a:r>
              <a:rPr lang="hr-HR" sz="2000" dirty="0" err="1">
                <a:solidFill>
                  <a:srgbClr val="446379"/>
                </a:solidFill>
                <a:latin typeface="Montserrat" panose="00000500000000000000" pitchFamily="2" charset="-18"/>
              </a:rPr>
              <a:t>infrastructure</a:t>
            </a:r>
            <a:endParaRPr lang="hr-HR" sz="2000" dirty="0">
              <a:solidFill>
                <a:srgbClr val="446379"/>
              </a:solidFill>
              <a:latin typeface="Montserrat" panose="00000500000000000000" pitchFamily="2" charset="-18"/>
            </a:endParaRPr>
          </a:p>
        </p:txBody>
      </p:sp>
      <p:sp>
        <p:nvSpPr>
          <p:cNvPr id="12" name="Google Shape;136;p23">
            <a:extLst>
              <a:ext uri="{FF2B5EF4-FFF2-40B4-BE49-F238E27FC236}">
                <a16:creationId xmlns:a16="http://schemas.microsoft.com/office/drawing/2014/main" id="{1406E4B2-3440-418F-DE81-11D421B260D0}"/>
              </a:ext>
            </a:extLst>
          </p:cNvPr>
          <p:cNvSpPr txBox="1">
            <a:spLocks noGrp="1"/>
          </p:cNvSpPr>
          <p:nvPr/>
        </p:nvSpPr>
        <p:spPr>
          <a:xfrm>
            <a:off x="8621216" y="1247938"/>
            <a:ext cx="3481274" cy="652700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500"/>
              </a:spcBef>
              <a:spcAft>
                <a:spcPts val="0"/>
              </a:spcAft>
              <a:buClr>
                <a:schemeClr val="dk1"/>
              </a:buClr>
              <a:buSzPts val="1800"/>
              <a:buFont typeface="Arial"/>
              <a:buChar char="•"/>
              <a:defRPr sz="4200" b="0" i="0" u="none" strike="noStrike" cap="none">
                <a:solidFill>
                  <a:schemeClr val="dk1"/>
                </a:solidFill>
                <a:latin typeface="Arial"/>
                <a:ea typeface="Arial"/>
                <a:cs typeface="Arial"/>
                <a:sym typeface="Arial"/>
              </a:defRPr>
            </a:lvl1pPr>
            <a:lvl2pPr marL="914400" marR="0" lvl="1" indent="-342900" algn="l" rtl="0">
              <a:lnSpc>
                <a:spcPct val="90000"/>
              </a:lnSpc>
              <a:spcBef>
                <a:spcPts val="750"/>
              </a:spcBef>
              <a:spcAft>
                <a:spcPts val="0"/>
              </a:spcAft>
              <a:buClr>
                <a:schemeClr val="dk1"/>
              </a:buClr>
              <a:buSzPts val="1800"/>
              <a:buFont typeface="Arial"/>
              <a:buChar char="•"/>
              <a:defRPr sz="3600" b="0" i="0" u="none" strike="noStrike" cap="none">
                <a:solidFill>
                  <a:schemeClr val="dk1"/>
                </a:solidFill>
                <a:latin typeface="Arial"/>
                <a:ea typeface="Arial"/>
                <a:cs typeface="Arial"/>
                <a:sym typeface="Arial"/>
              </a:defRPr>
            </a:lvl2pPr>
            <a:lvl3pPr marL="1371600" marR="0" lvl="2" indent="-342900" algn="l" rtl="0">
              <a:lnSpc>
                <a:spcPct val="90000"/>
              </a:lnSpc>
              <a:spcBef>
                <a:spcPts val="750"/>
              </a:spcBef>
              <a:spcAft>
                <a:spcPts val="0"/>
              </a:spcAft>
              <a:buClr>
                <a:schemeClr val="dk1"/>
              </a:buClr>
              <a:buSzPts val="1800"/>
              <a:buFont typeface="Arial"/>
              <a:buChar char="•"/>
              <a:defRPr sz="3000" b="0" i="0" u="none" strike="noStrike" cap="none">
                <a:solidFill>
                  <a:schemeClr val="dk1"/>
                </a:solidFill>
                <a:latin typeface="Arial"/>
                <a:ea typeface="Arial"/>
                <a:cs typeface="Arial"/>
                <a:sym typeface="Arial"/>
              </a:defRPr>
            </a:lvl3pPr>
            <a:lvl4pPr marL="1828800" marR="0" lvl="3" indent="-342900" algn="l" rtl="0">
              <a:lnSpc>
                <a:spcPct val="90000"/>
              </a:lnSpc>
              <a:spcBef>
                <a:spcPts val="750"/>
              </a:spcBef>
              <a:spcAft>
                <a:spcPts val="0"/>
              </a:spcAft>
              <a:buClr>
                <a:schemeClr val="dk1"/>
              </a:buClr>
              <a:buSzPts val="1800"/>
              <a:buFont typeface="Arial"/>
              <a:buChar char="•"/>
              <a:defRPr sz="2700" b="0" i="0" u="none" strike="noStrike" cap="none">
                <a:solidFill>
                  <a:schemeClr val="dk1"/>
                </a:solidFill>
                <a:latin typeface="Arial"/>
                <a:ea typeface="Arial"/>
                <a:cs typeface="Arial"/>
                <a:sym typeface="Arial"/>
              </a:defRPr>
            </a:lvl4pPr>
            <a:lvl5pPr marL="2286000" marR="0" lvl="4" indent="-342900" algn="l" rtl="0">
              <a:lnSpc>
                <a:spcPct val="90000"/>
              </a:lnSpc>
              <a:spcBef>
                <a:spcPts val="750"/>
              </a:spcBef>
              <a:spcAft>
                <a:spcPts val="0"/>
              </a:spcAft>
              <a:buClr>
                <a:schemeClr val="dk1"/>
              </a:buClr>
              <a:buSzPts val="1800"/>
              <a:buFont typeface="Arial"/>
              <a:buChar char="•"/>
              <a:defRPr sz="2700" b="0" i="0" u="none" strike="noStrike" cap="none">
                <a:solidFill>
                  <a:schemeClr val="dk1"/>
                </a:solidFill>
                <a:latin typeface="Arial"/>
                <a:ea typeface="Arial"/>
                <a:cs typeface="Arial"/>
                <a:sym typeface="Arial"/>
              </a:defRPr>
            </a:lvl5pPr>
            <a:lvl6pPr marL="2743200" marR="0" lvl="5" indent="-342900" algn="l" rtl="0">
              <a:lnSpc>
                <a:spcPct val="90000"/>
              </a:lnSpc>
              <a:spcBef>
                <a:spcPts val="750"/>
              </a:spcBef>
              <a:spcAft>
                <a:spcPts val="0"/>
              </a:spcAft>
              <a:buClr>
                <a:schemeClr val="dk1"/>
              </a:buClr>
              <a:buSzPts val="1800"/>
              <a:buFont typeface="Arial"/>
              <a:buChar char="•"/>
              <a:defRPr sz="2700" b="0" i="0" u="none" strike="noStrike" cap="none">
                <a:solidFill>
                  <a:schemeClr val="dk1"/>
                </a:solidFill>
                <a:latin typeface="Arial"/>
                <a:ea typeface="Arial"/>
                <a:cs typeface="Arial"/>
                <a:sym typeface="Arial"/>
              </a:defRPr>
            </a:lvl6pPr>
            <a:lvl7pPr marL="3200400" marR="0" lvl="6" indent="-342900" algn="l" rtl="0">
              <a:lnSpc>
                <a:spcPct val="90000"/>
              </a:lnSpc>
              <a:spcBef>
                <a:spcPts val="750"/>
              </a:spcBef>
              <a:spcAft>
                <a:spcPts val="0"/>
              </a:spcAft>
              <a:buClr>
                <a:schemeClr val="dk1"/>
              </a:buClr>
              <a:buSzPts val="1800"/>
              <a:buFont typeface="Arial"/>
              <a:buChar char="•"/>
              <a:defRPr sz="2700" b="0" i="0" u="none" strike="noStrike" cap="none">
                <a:solidFill>
                  <a:schemeClr val="dk1"/>
                </a:solidFill>
                <a:latin typeface="Arial"/>
                <a:ea typeface="Arial"/>
                <a:cs typeface="Arial"/>
                <a:sym typeface="Arial"/>
              </a:defRPr>
            </a:lvl7pPr>
            <a:lvl8pPr marL="3657600" marR="0" lvl="7" indent="-342900" algn="l" rtl="0">
              <a:lnSpc>
                <a:spcPct val="90000"/>
              </a:lnSpc>
              <a:spcBef>
                <a:spcPts val="750"/>
              </a:spcBef>
              <a:spcAft>
                <a:spcPts val="0"/>
              </a:spcAft>
              <a:buClr>
                <a:schemeClr val="dk1"/>
              </a:buClr>
              <a:buSzPts val="1800"/>
              <a:buFont typeface="Arial"/>
              <a:buChar char="•"/>
              <a:defRPr sz="2700" b="0" i="0" u="none" strike="noStrike" cap="none">
                <a:solidFill>
                  <a:schemeClr val="dk1"/>
                </a:solidFill>
                <a:latin typeface="Arial"/>
                <a:ea typeface="Arial"/>
                <a:cs typeface="Arial"/>
                <a:sym typeface="Arial"/>
              </a:defRPr>
            </a:lvl8pPr>
            <a:lvl9pPr marL="4114800" marR="0" lvl="8" indent="-342900" algn="l" rtl="0">
              <a:lnSpc>
                <a:spcPct val="90000"/>
              </a:lnSpc>
              <a:spcBef>
                <a:spcPts val="750"/>
              </a:spcBef>
              <a:spcAft>
                <a:spcPts val="0"/>
              </a:spcAft>
              <a:buClr>
                <a:schemeClr val="dk1"/>
              </a:buClr>
              <a:buSzPts val="1800"/>
              <a:buFont typeface="Arial"/>
              <a:buChar char="•"/>
              <a:defRPr sz="2700" b="0" i="0" u="none" strike="noStrike" cap="none">
                <a:solidFill>
                  <a:schemeClr val="dk1"/>
                </a:solidFill>
                <a:latin typeface="Arial"/>
                <a:ea typeface="Arial"/>
                <a:cs typeface="Arial"/>
                <a:sym typeface="Arial"/>
              </a:defRPr>
            </a:lvl9pPr>
          </a:lstStyle>
          <a:p>
            <a:pPr marL="304800" lvl="0" indent="0" algn="l" rtl="0">
              <a:lnSpc>
                <a:spcPct val="90000"/>
              </a:lnSpc>
              <a:spcBef>
                <a:spcPts val="0"/>
              </a:spcBef>
              <a:spcAft>
                <a:spcPts val="0"/>
              </a:spcAft>
              <a:buSzPct val="44226"/>
              <a:buNone/>
            </a:pPr>
            <a:r>
              <a:rPr lang="en-US" sz="2000" dirty="0">
                <a:solidFill>
                  <a:srgbClr val="446379"/>
                </a:solidFill>
                <a:latin typeface="Montserrat" panose="00000500000000000000" pitchFamily="2" charset="-18"/>
              </a:rPr>
              <a:t>Institute for Tourism – Croatia (LP)</a:t>
            </a:r>
            <a:endParaRPr sz="2000" dirty="0">
              <a:solidFill>
                <a:srgbClr val="446379"/>
              </a:solidFill>
              <a:latin typeface="Montserrat" panose="00000500000000000000" pitchFamily="2" charset="-18"/>
            </a:endParaRPr>
          </a:p>
          <a:p>
            <a:pPr marL="304800" lvl="0" indent="0" algn="l" rtl="0">
              <a:lnSpc>
                <a:spcPct val="90000"/>
              </a:lnSpc>
              <a:spcBef>
                <a:spcPts val="0"/>
              </a:spcBef>
              <a:spcAft>
                <a:spcPts val="0"/>
              </a:spcAft>
              <a:buSzPct val="44226"/>
              <a:buNone/>
            </a:pPr>
            <a:endParaRPr sz="2000" dirty="0">
              <a:solidFill>
                <a:srgbClr val="446379"/>
              </a:solidFill>
              <a:latin typeface="Montserrat" panose="00000500000000000000" pitchFamily="2" charset="-18"/>
            </a:endParaRPr>
          </a:p>
          <a:p>
            <a:pPr marL="304800" lvl="0" indent="0" algn="l" rtl="0">
              <a:lnSpc>
                <a:spcPct val="90000"/>
              </a:lnSpc>
              <a:spcBef>
                <a:spcPts val="0"/>
              </a:spcBef>
              <a:spcAft>
                <a:spcPts val="0"/>
              </a:spcAft>
              <a:buSzPct val="44226"/>
              <a:buNone/>
            </a:pPr>
            <a:r>
              <a:rPr lang="en-US" sz="2000" dirty="0">
                <a:solidFill>
                  <a:srgbClr val="446379"/>
                </a:solidFill>
                <a:latin typeface="Montserrat" panose="00000500000000000000" pitchFamily="2" charset="-18"/>
              </a:rPr>
              <a:t>Plan Bleu – France (WP1 Coord.)</a:t>
            </a:r>
            <a:endParaRPr sz="2000" dirty="0">
              <a:solidFill>
                <a:srgbClr val="446379"/>
              </a:solidFill>
              <a:latin typeface="Montserrat" panose="00000500000000000000" pitchFamily="2" charset="-18"/>
            </a:endParaRPr>
          </a:p>
          <a:p>
            <a:pPr marL="304800" lvl="0" indent="0" algn="l" rtl="0">
              <a:lnSpc>
                <a:spcPct val="90000"/>
              </a:lnSpc>
              <a:spcBef>
                <a:spcPts val="0"/>
              </a:spcBef>
              <a:spcAft>
                <a:spcPts val="0"/>
              </a:spcAft>
              <a:buSzPct val="44226"/>
              <a:buNone/>
            </a:pPr>
            <a:endParaRPr sz="2000" dirty="0">
              <a:solidFill>
                <a:srgbClr val="446379"/>
              </a:solidFill>
              <a:latin typeface="Montserrat" panose="00000500000000000000" pitchFamily="2" charset="-18"/>
            </a:endParaRPr>
          </a:p>
          <a:p>
            <a:pPr marL="304800" lvl="0" indent="0" algn="l" rtl="0">
              <a:lnSpc>
                <a:spcPct val="90000"/>
              </a:lnSpc>
              <a:spcBef>
                <a:spcPts val="0"/>
              </a:spcBef>
              <a:spcAft>
                <a:spcPts val="0"/>
              </a:spcAft>
              <a:buSzPct val="44226"/>
              <a:buNone/>
            </a:pPr>
            <a:r>
              <a:rPr lang="en-US" sz="2000" dirty="0">
                <a:solidFill>
                  <a:srgbClr val="446379"/>
                </a:solidFill>
                <a:latin typeface="Montserrat" panose="00000500000000000000" pitchFamily="2" charset="-18"/>
              </a:rPr>
              <a:t>CPMR – France (WP2 Coord.)</a:t>
            </a:r>
            <a:endParaRPr sz="2000" dirty="0">
              <a:solidFill>
                <a:srgbClr val="446379"/>
              </a:solidFill>
              <a:latin typeface="Montserrat" panose="00000500000000000000" pitchFamily="2" charset="-18"/>
            </a:endParaRPr>
          </a:p>
          <a:p>
            <a:pPr marL="304800" lvl="0" indent="0" algn="l" rtl="0">
              <a:lnSpc>
                <a:spcPct val="90000"/>
              </a:lnSpc>
              <a:spcBef>
                <a:spcPts val="0"/>
              </a:spcBef>
              <a:spcAft>
                <a:spcPts val="0"/>
              </a:spcAft>
              <a:buSzPct val="44226"/>
              <a:buNone/>
            </a:pPr>
            <a:endParaRPr sz="2000" dirty="0">
              <a:solidFill>
                <a:srgbClr val="446379"/>
              </a:solidFill>
              <a:latin typeface="Montserrat" panose="00000500000000000000" pitchFamily="2" charset="-18"/>
            </a:endParaRPr>
          </a:p>
          <a:p>
            <a:pPr marL="304800" lvl="0" indent="0" algn="l" rtl="0">
              <a:lnSpc>
                <a:spcPct val="90000"/>
              </a:lnSpc>
              <a:spcBef>
                <a:spcPts val="0"/>
              </a:spcBef>
              <a:spcAft>
                <a:spcPts val="0"/>
              </a:spcAft>
              <a:buSzPct val="44226"/>
              <a:buNone/>
            </a:pPr>
            <a:r>
              <a:rPr lang="en-US" sz="2000" dirty="0">
                <a:solidFill>
                  <a:srgbClr val="446379"/>
                </a:solidFill>
                <a:latin typeface="Montserrat" panose="00000500000000000000" pitchFamily="2" charset="-18"/>
              </a:rPr>
              <a:t>IUCN Med – Spain (WP3 Coord.)</a:t>
            </a:r>
            <a:endParaRPr sz="2000" dirty="0">
              <a:solidFill>
                <a:srgbClr val="446379"/>
              </a:solidFill>
              <a:latin typeface="Montserrat" panose="00000500000000000000" pitchFamily="2" charset="-18"/>
            </a:endParaRPr>
          </a:p>
          <a:p>
            <a:pPr marL="304800" lvl="0" indent="0" algn="l" rtl="0">
              <a:lnSpc>
                <a:spcPct val="90000"/>
              </a:lnSpc>
              <a:spcBef>
                <a:spcPts val="0"/>
              </a:spcBef>
              <a:spcAft>
                <a:spcPts val="0"/>
              </a:spcAft>
              <a:buSzPct val="44226"/>
              <a:buNone/>
            </a:pPr>
            <a:endParaRPr sz="2000" dirty="0">
              <a:solidFill>
                <a:srgbClr val="446379"/>
              </a:solidFill>
              <a:latin typeface="Montserrat" panose="00000500000000000000" pitchFamily="2" charset="-18"/>
            </a:endParaRPr>
          </a:p>
          <a:p>
            <a:pPr marL="304800" lvl="0" indent="0" algn="l" rtl="0">
              <a:lnSpc>
                <a:spcPct val="90000"/>
              </a:lnSpc>
              <a:spcBef>
                <a:spcPts val="0"/>
              </a:spcBef>
              <a:spcAft>
                <a:spcPts val="0"/>
              </a:spcAft>
              <a:buSzPct val="44226"/>
              <a:buNone/>
            </a:pPr>
            <a:r>
              <a:rPr lang="en-US" sz="2000" dirty="0">
                <a:solidFill>
                  <a:srgbClr val="446379"/>
                </a:solidFill>
                <a:latin typeface="Montserrat" panose="00000500000000000000" pitchFamily="2" charset="-18"/>
              </a:rPr>
              <a:t>HSPN – Greece  (</a:t>
            </a:r>
            <a:r>
              <a:rPr lang="en-US" sz="2000" dirty="0" err="1">
                <a:solidFill>
                  <a:srgbClr val="446379"/>
                </a:solidFill>
                <a:latin typeface="Montserrat" panose="00000500000000000000" pitchFamily="2" charset="-18"/>
              </a:rPr>
              <a:t>Comm.coord</a:t>
            </a:r>
            <a:r>
              <a:rPr lang="en-US" sz="2000" dirty="0">
                <a:solidFill>
                  <a:srgbClr val="446379"/>
                </a:solidFill>
                <a:latin typeface="Montserrat" panose="00000500000000000000" pitchFamily="2" charset="-18"/>
              </a:rPr>
              <a:t>.)</a:t>
            </a:r>
            <a:endParaRPr sz="2000" dirty="0">
              <a:solidFill>
                <a:srgbClr val="446379"/>
              </a:solidFill>
              <a:latin typeface="Montserrat" panose="00000500000000000000" pitchFamily="2" charset="-18"/>
            </a:endParaRPr>
          </a:p>
          <a:p>
            <a:pPr marL="304800" lvl="0" indent="0" algn="l" rtl="0">
              <a:lnSpc>
                <a:spcPct val="90000"/>
              </a:lnSpc>
              <a:spcBef>
                <a:spcPts val="0"/>
              </a:spcBef>
              <a:spcAft>
                <a:spcPts val="0"/>
              </a:spcAft>
              <a:buSzPct val="44226"/>
              <a:buNone/>
            </a:pPr>
            <a:endParaRPr sz="2000" dirty="0">
              <a:solidFill>
                <a:srgbClr val="446379"/>
              </a:solidFill>
              <a:latin typeface="Montserrat" panose="00000500000000000000" pitchFamily="2" charset="-18"/>
            </a:endParaRPr>
          </a:p>
          <a:p>
            <a:pPr marL="266700" lvl="0" indent="0" algn="l" rtl="0">
              <a:lnSpc>
                <a:spcPct val="90000"/>
              </a:lnSpc>
              <a:spcBef>
                <a:spcPts val="0"/>
              </a:spcBef>
              <a:spcAft>
                <a:spcPts val="0"/>
              </a:spcAft>
              <a:buSzPct val="108108"/>
              <a:buNone/>
            </a:pPr>
            <a:endParaRPr sz="2000" dirty="0">
              <a:solidFill>
                <a:srgbClr val="446379"/>
              </a:solidFill>
              <a:latin typeface="Montserrat" panose="00000500000000000000" pitchFamily="2" charset="-18"/>
            </a:endParaRPr>
          </a:p>
        </p:txBody>
      </p:sp>
      <p:pic>
        <p:nvPicPr>
          <p:cNvPr id="13" name="Google Shape;137;p23">
            <a:extLst>
              <a:ext uri="{FF2B5EF4-FFF2-40B4-BE49-F238E27FC236}">
                <a16:creationId xmlns:a16="http://schemas.microsoft.com/office/drawing/2014/main" id="{9E6DACA4-DAEB-5B70-9ECE-FD49DC760F7C}"/>
              </a:ext>
            </a:extLst>
          </p:cNvPr>
          <p:cNvPicPr preferRelativeResize="0"/>
          <p:nvPr/>
        </p:nvPicPr>
        <p:blipFill rotWithShape="1">
          <a:blip r:embed="rId8">
            <a:alphaModFix/>
          </a:blip>
          <a:srcRect/>
          <a:stretch/>
        </p:blipFill>
        <p:spPr>
          <a:xfrm>
            <a:off x="6908207" y="986568"/>
            <a:ext cx="1803610" cy="1082515"/>
          </a:xfrm>
          <a:prstGeom prst="rect">
            <a:avLst/>
          </a:prstGeom>
          <a:noFill/>
          <a:ln>
            <a:noFill/>
          </a:ln>
        </p:spPr>
      </p:pic>
      <p:pic>
        <p:nvPicPr>
          <p:cNvPr id="14" name="Google Shape;138;p23">
            <a:extLst>
              <a:ext uri="{FF2B5EF4-FFF2-40B4-BE49-F238E27FC236}">
                <a16:creationId xmlns:a16="http://schemas.microsoft.com/office/drawing/2014/main" id="{9EC055A3-3231-BA92-8DBF-27FC54D3EEB7}"/>
              </a:ext>
            </a:extLst>
          </p:cNvPr>
          <p:cNvPicPr preferRelativeResize="0"/>
          <p:nvPr/>
        </p:nvPicPr>
        <p:blipFill rotWithShape="1">
          <a:blip r:embed="rId9">
            <a:alphaModFix/>
          </a:blip>
          <a:srcRect/>
          <a:stretch/>
        </p:blipFill>
        <p:spPr>
          <a:xfrm>
            <a:off x="7362636" y="1939097"/>
            <a:ext cx="1347901" cy="707197"/>
          </a:xfrm>
          <a:prstGeom prst="rect">
            <a:avLst/>
          </a:prstGeom>
          <a:noFill/>
          <a:ln>
            <a:noFill/>
          </a:ln>
        </p:spPr>
      </p:pic>
      <p:pic>
        <p:nvPicPr>
          <p:cNvPr id="15" name="Google Shape;139;p23">
            <a:extLst>
              <a:ext uri="{FF2B5EF4-FFF2-40B4-BE49-F238E27FC236}">
                <a16:creationId xmlns:a16="http://schemas.microsoft.com/office/drawing/2014/main" id="{04D3A404-322D-88AB-19AD-065A0B626F90}"/>
              </a:ext>
            </a:extLst>
          </p:cNvPr>
          <p:cNvPicPr preferRelativeResize="0"/>
          <p:nvPr/>
        </p:nvPicPr>
        <p:blipFill rotWithShape="1">
          <a:blip r:embed="rId10">
            <a:alphaModFix/>
          </a:blip>
          <a:srcRect/>
          <a:stretch/>
        </p:blipFill>
        <p:spPr>
          <a:xfrm>
            <a:off x="7450427" y="2775159"/>
            <a:ext cx="1172317" cy="707197"/>
          </a:xfrm>
          <a:prstGeom prst="rect">
            <a:avLst/>
          </a:prstGeom>
          <a:noFill/>
          <a:ln>
            <a:noFill/>
          </a:ln>
        </p:spPr>
      </p:pic>
      <p:pic>
        <p:nvPicPr>
          <p:cNvPr id="16" name="Google Shape;140;p23">
            <a:extLst>
              <a:ext uri="{FF2B5EF4-FFF2-40B4-BE49-F238E27FC236}">
                <a16:creationId xmlns:a16="http://schemas.microsoft.com/office/drawing/2014/main" id="{083D8F46-BD37-9E65-8C94-4FB8538C6B6B}"/>
              </a:ext>
            </a:extLst>
          </p:cNvPr>
          <p:cNvPicPr preferRelativeResize="0"/>
          <p:nvPr/>
        </p:nvPicPr>
        <p:blipFill rotWithShape="1">
          <a:blip r:embed="rId11">
            <a:alphaModFix/>
          </a:blip>
          <a:srcRect/>
          <a:stretch/>
        </p:blipFill>
        <p:spPr>
          <a:xfrm>
            <a:off x="7512380" y="3438824"/>
            <a:ext cx="1033454" cy="988793"/>
          </a:xfrm>
          <a:prstGeom prst="rect">
            <a:avLst/>
          </a:prstGeom>
          <a:noFill/>
          <a:ln>
            <a:noFill/>
          </a:ln>
        </p:spPr>
      </p:pic>
      <p:pic>
        <p:nvPicPr>
          <p:cNvPr id="17" name="Google Shape;141;p23">
            <a:extLst>
              <a:ext uri="{FF2B5EF4-FFF2-40B4-BE49-F238E27FC236}">
                <a16:creationId xmlns:a16="http://schemas.microsoft.com/office/drawing/2014/main" id="{1729DD36-7DDB-2630-6D28-93D66B43791E}"/>
              </a:ext>
            </a:extLst>
          </p:cNvPr>
          <p:cNvPicPr preferRelativeResize="0"/>
          <p:nvPr/>
        </p:nvPicPr>
        <p:blipFill rotWithShape="1">
          <a:blip r:embed="rId12">
            <a:alphaModFix/>
          </a:blip>
          <a:srcRect/>
          <a:stretch/>
        </p:blipFill>
        <p:spPr>
          <a:xfrm>
            <a:off x="7354580" y="4589742"/>
            <a:ext cx="1347901" cy="591363"/>
          </a:xfrm>
          <a:prstGeom prst="rect">
            <a:avLst/>
          </a:prstGeom>
          <a:noFill/>
          <a:ln>
            <a:noFill/>
          </a:ln>
        </p:spPr>
      </p:pic>
      <p:sp>
        <p:nvSpPr>
          <p:cNvPr id="18" name="Križ 17">
            <a:extLst>
              <a:ext uri="{FF2B5EF4-FFF2-40B4-BE49-F238E27FC236}">
                <a16:creationId xmlns:a16="http://schemas.microsoft.com/office/drawing/2014/main" id="{E1ACD14B-044A-9698-D79C-FAF7477778BA}"/>
              </a:ext>
            </a:extLst>
          </p:cNvPr>
          <p:cNvSpPr/>
          <p:nvPr/>
        </p:nvSpPr>
        <p:spPr>
          <a:xfrm>
            <a:off x="6261751" y="3143018"/>
            <a:ext cx="646456" cy="631116"/>
          </a:xfrm>
          <a:prstGeom prst="plus">
            <a:avLst/>
          </a:prstGeom>
          <a:solidFill>
            <a:srgbClr val="E193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3"/>
          <p:cNvSpPr txBox="1"/>
          <p:nvPr/>
        </p:nvSpPr>
        <p:spPr>
          <a:xfrm>
            <a:off x="838200" y="467360"/>
            <a:ext cx="9664023" cy="7694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hr-HR" sz="2200" b="1" i="0" u="none" strike="noStrike" cap="none" dirty="0">
                <a:solidFill>
                  <a:srgbClr val="FFFFFF"/>
                </a:solidFill>
                <a:latin typeface="Montserrat Medium"/>
                <a:ea typeface="Montserrat Medium"/>
                <a:cs typeface="Montserrat Medium"/>
                <a:sym typeface="Montserrat Medium"/>
              </a:rPr>
              <a:t>NaTour4CChange pilot </a:t>
            </a:r>
            <a:r>
              <a:rPr lang="hr-HR" sz="2200" b="1" i="0" u="none" strike="noStrike" cap="none" dirty="0" err="1">
                <a:solidFill>
                  <a:srgbClr val="FFFFFF"/>
                </a:solidFill>
                <a:latin typeface="Montserrat Medium"/>
                <a:ea typeface="Montserrat Medium"/>
                <a:cs typeface="Montserrat Medium"/>
                <a:sym typeface="Montserrat Medium"/>
              </a:rPr>
              <a:t>areas</a:t>
            </a:r>
            <a:endParaRPr lang="hr-HR" sz="2800" b="1" i="0" u="none" strike="noStrike" cap="none" dirty="0">
              <a:solidFill>
                <a:srgbClr val="FFFFFF"/>
              </a:solidFill>
              <a:latin typeface="Montserrat Medium"/>
              <a:ea typeface="Montserrat Medium"/>
              <a:cs typeface="Montserrat Medium"/>
              <a:sym typeface="Montserrat Medium"/>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FFFFFF"/>
              </a:solidFill>
              <a:latin typeface="Montserrat Medium"/>
              <a:ea typeface="Montserrat Medium"/>
              <a:cs typeface="Montserrat Medium"/>
              <a:sym typeface="Montserrat Medium"/>
            </a:endParaRPr>
          </a:p>
        </p:txBody>
      </p:sp>
      <p:pic>
        <p:nvPicPr>
          <p:cNvPr id="2" name="Google Shape;180;p24">
            <a:extLst>
              <a:ext uri="{FF2B5EF4-FFF2-40B4-BE49-F238E27FC236}">
                <a16:creationId xmlns:a16="http://schemas.microsoft.com/office/drawing/2014/main" id="{EDC18606-7834-9E05-2EF2-8933E9E4B13B}"/>
              </a:ext>
            </a:extLst>
          </p:cNvPr>
          <p:cNvPicPr preferRelativeResize="0"/>
          <p:nvPr/>
        </p:nvPicPr>
        <p:blipFill rotWithShape="1">
          <a:blip r:embed="rId3">
            <a:alphaModFix/>
          </a:blip>
          <a:srcRect/>
          <a:stretch/>
        </p:blipFill>
        <p:spPr>
          <a:xfrm>
            <a:off x="2066925" y="1236801"/>
            <a:ext cx="7762331" cy="4854726"/>
          </a:xfrm>
          <a:prstGeom prst="rect">
            <a:avLst/>
          </a:prstGeom>
          <a:noFill/>
          <a:ln>
            <a:noFill/>
          </a:ln>
        </p:spPr>
      </p:pic>
    </p:spTree>
    <p:extLst>
      <p:ext uri="{BB962C8B-B14F-4D97-AF65-F5344CB8AC3E}">
        <p14:creationId xmlns:p14="http://schemas.microsoft.com/office/powerpoint/2010/main" val="3434270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1"/>
          <p:cNvSpPr txBox="1"/>
          <p:nvPr/>
        </p:nvSpPr>
        <p:spPr>
          <a:xfrm>
            <a:off x="838200" y="467360"/>
            <a:ext cx="9664023" cy="76940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hr-HR" sz="2200" b="1" dirty="0">
                <a:solidFill>
                  <a:srgbClr val="FFFFFF"/>
                </a:solidFill>
                <a:latin typeface="Montserrat Medium"/>
                <a:ea typeface="Montserrat Medium"/>
                <a:cs typeface="Montserrat Medium"/>
                <a:sym typeface="Montserrat Medium"/>
              </a:rPr>
              <a:t>NaTour4CChange</a:t>
            </a:r>
            <a:r>
              <a:rPr lang="it-IT" sz="2200" b="1" i="0" u="none" strike="noStrike" cap="none" dirty="0">
                <a:solidFill>
                  <a:srgbClr val="FFFFFF"/>
                </a:solidFill>
                <a:latin typeface="Montserrat Medium"/>
                <a:ea typeface="Montserrat Medium"/>
                <a:cs typeface="Montserrat Medium"/>
                <a:sym typeface="Montserrat Medium"/>
              </a:rPr>
              <a:t> </a:t>
            </a:r>
            <a:r>
              <a:rPr lang="it-IT" sz="2200" b="1" i="0" u="none" strike="noStrike" cap="none" dirty="0" err="1">
                <a:solidFill>
                  <a:srgbClr val="FFFFFF"/>
                </a:solidFill>
                <a:latin typeface="Montserrat Medium"/>
                <a:ea typeface="Montserrat Medium"/>
                <a:cs typeface="Montserrat Medium"/>
                <a:sym typeface="Montserrat Medium"/>
              </a:rPr>
              <a:t>main</a:t>
            </a:r>
            <a:r>
              <a:rPr lang="it-IT" sz="2200" b="1" i="0" u="none" strike="noStrike" cap="none" dirty="0">
                <a:solidFill>
                  <a:srgbClr val="FFFFFF"/>
                </a:solidFill>
                <a:latin typeface="Montserrat Medium"/>
                <a:ea typeface="Montserrat Medium"/>
                <a:cs typeface="Montserrat Medium"/>
                <a:sym typeface="Montserrat Medium"/>
              </a:rPr>
              <a:t> outputs</a:t>
            </a:r>
            <a:endParaRPr sz="2800" b="1" i="0" u="none" strike="noStrike" cap="none" dirty="0">
              <a:solidFill>
                <a:srgbClr val="FFFFFF"/>
              </a:solidFill>
              <a:latin typeface="Montserrat Medium"/>
              <a:ea typeface="Montserrat Medium"/>
              <a:cs typeface="Montserrat Medium"/>
              <a:sym typeface="Montserrat Medium"/>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FFFFFF"/>
              </a:solidFill>
              <a:latin typeface="Montserrat Medium"/>
              <a:ea typeface="Montserrat Medium"/>
              <a:cs typeface="Montserrat Medium"/>
              <a:sym typeface="Montserrat Medium"/>
            </a:endParaRPr>
          </a:p>
        </p:txBody>
      </p:sp>
      <p:sp>
        <p:nvSpPr>
          <p:cNvPr id="54" name="Google Shape;54;p11"/>
          <p:cNvSpPr txBox="1"/>
          <p:nvPr/>
        </p:nvSpPr>
        <p:spPr>
          <a:xfrm>
            <a:off x="838200" y="1355343"/>
            <a:ext cx="10019100" cy="3824083"/>
          </a:xfrm>
          <a:prstGeom prst="rect">
            <a:avLst/>
          </a:prstGeom>
          <a:noFill/>
          <a:ln>
            <a:noFill/>
          </a:ln>
        </p:spPr>
        <p:txBody>
          <a:bodyPr spcFirstLastPara="1" wrap="square" lIns="45700" tIns="45700" rIns="45700" bIns="45700" anchor="t" anchorCtr="0">
            <a:spAutoFit/>
          </a:bodyPr>
          <a:lstStyle/>
          <a:p>
            <a:pPr marL="457200" marR="0" lvl="0" indent="-342900" algn="l" rtl="0">
              <a:lnSpc>
                <a:spcPct val="90000"/>
              </a:lnSpc>
              <a:spcBef>
                <a:spcPts val="1500"/>
              </a:spcBef>
              <a:spcAft>
                <a:spcPts val="0"/>
              </a:spcAft>
              <a:buClr>
                <a:schemeClr val="dk1"/>
              </a:buClr>
              <a:buSzPts val="1800"/>
              <a:buFont typeface="Arial"/>
              <a:buChar char="•"/>
            </a:pPr>
            <a:r>
              <a:rPr lang="en-GB" sz="2000" b="1" i="0" u="sng" strike="noStrike" cap="none" dirty="0">
                <a:solidFill>
                  <a:srgbClr val="446379"/>
                </a:solidFill>
                <a:latin typeface="Montserrat" panose="00000500000000000000" pitchFamily="2" charset="-18"/>
                <a:ea typeface="Roboto"/>
                <a:cs typeface="Roboto"/>
                <a:sym typeface="Roboto"/>
              </a:rPr>
              <a:t>5</a:t>
            </a:r>
            <a:r>
              <a:rPr lang="en-GB" sz="2000" b="0" i="0" u="sng" strike="noStrike" cap="none" dirty="0">
                <a:solidFill>
                  <a:srgbClr val="446379"/>
                </a:solidFill>
                <a:latin typeface="Montserrat" panose="00000500000000000000" pitchFamily="2" charset="-18"/>
                <a:ea typeface="Roboto"/>
                <a:cs typeface="Roboto"/>
                <a:sym typeface="Roboto"/>
              </a:rPr>
              <a:t> </a:t>
            </a:r>
            <a:r>
              <a:rPr lang="en-GB" sz="2000" b="1" i="0" u="sng" strike="noStrike" cap="none" dirty="0">
                <a:solidFill>
                  <a:srgbClr val="446379"/>
                </a:solidFill>
                <a:latin typeface="Montserrat" panose="00000500000000000000" pitchFamily="2" charset="-18"/>
                <a:ea typeface="Roboto"/>
                <a:cs typeface="Roboto"/>
                <a:sym typeface="Roboto"/>
              </a:rPr>
              <a:t>Regional Strategies </a:t>
            </a:r>
            <a:r>
              <a:rPr lang="en-GB" sz="2000" b="0" i="0" u="none" strike="noStrike" cap="none" dirty="0">
                <a:solidFill>
                  <a:srgbClr val="446379"/>
                </a:solidFill>
                <a:latin typeface="Montserrat" panose="00000500000000000000" pitchFamily="2" charset="-18"/>
                <a:ea typeface="Roboto"/>
                <a:cs typeface="Roboto"/>
                <a:sym typeface="Roboto"/>
              </a:rPr>
              <a:t>on Climate mitigation and adaptation for the coastal tourism sector, including Enabling conditions for delivery</a:t>
            </a:r>
            <a:endParaRPr lang="en-GB" sz="2000" b="0" i="0" u="none" strike="noStrike" cap="none" dirty="0">
              <a:solidFill>
                <a:srgbClr val="446379"/>
              </a:solidFill>
              <a:latin typeface="Montserrat" panose="00000500000000000000" pitchFamily="2" charset="-18"/>
              <a:sym typeface="Arial"/>
            </a:endParaRPr>
          </a:p>
          <a:p>
            <a:pPr marL="457200" marR="0" lvl="0" indent="-342900" algn="l" rtl="0">
              <a:lnSpc>
                <a:spcPct val="90000"/>
              </a:lnSpc>
              <a:spcBef>
                <a:spcPts val="1500"/>
              </a:spcBef>
              <a:spcAft>
                <a:spcPts val="0"/>
              </a:spcAft>
              <a:buClr>
                <a:schemeClr val="dk1"/>
              </a:buClr>
              <a:buSzPts val="1800"/>
              <a:buFont typeface="Arial"/>
              <a:buChar char="•"/>
            </a:pPr>
            <a:r>
              <a:rPr lang="en-GB" sz="2000" b="1" i="0" u="none" strike="noStrike" cap="none" dirty="0">
                <a:solidFill>
                  <a:srgbClr val="446379"/>
                </a:solidFill>
                <a:latin typeface="Montserrat" panose="00000500000000000000" pitchFamily="2" charset="-18"/>
                <a:ea typeface="Roboto"/>
                <a:cs typeface="Roboto"/>
                <a:sym typeface="Roboto"/>
              </a:rPr>
              <a:t>6</a:t>
            </a:r>
            <a:r>
              <a:rPr lang="en-GB" sz="2000" b="0" i="0" u="none" strike="noStrike" cap="none" dirty="0">
                <a:solidFill>
                  <a:srgbClr val="446379"/>
                </a:solidFill>
                <a:latin typeface="Montserrat" panose="00000500000000000000" pitchFamily="2" charset="-18"/>
                <a:ea typeface="Roboto"/>
                <a:cs typeface="Roboto"/>
                <a:sym typeface="Roboto"/>
              </a:rPr>
              <a:t> </a:t>
            </a:r>
            <a:r>
              <a:rPr lang="en-GB" sz="2000" b="1" i="0" u="none" strike="noStrike" cap="none" dirty="0">
                <a:solidFill>
                  <a:srgbClr val="446379"/>
                </a:solidFill>
                <a:latin typeface="Montserrat" panose="00000500000000000000" pitchFamily="2" charset="-18"/>
                <a:ea typeface="Roboto"/>
                <a:cs typeface="Roboto"/>
                <a:sym typeface="Roboto"/>
              </a:rPr>
              <a:t>Destination Climate Action Plans </a:t>
            </a:r>
            <a:r>
              <a:rPr lang="en-GB" sz="2000" b="0" i="0" u="none" strike="noStrike" cap="none" dirty="0">
                <a:solidFill>
                  <a:srgbClr val="446379"/>
                </a:solidFill>
                <a:latin typeface="Montserrat" panose="00000500000000000000" pitchFamily="2" charset="-18"/>
                <a:ea typeface="Roboto"/>
                <a:cs typeface="Roboto"/>
                <a:sym typeface="Roboto"/>
              </a:rPr>
              <a:t>for adaptation of the coastal tourism sector</a:t>
            </a:r>
            <a:endParaRPr lang="en-GB" sz="2000" b="0" i="0" u="none" strike="noStrike" cap="none" dirty="0">
              <a:solidFill>
                <a:srgbClr val="446379"/>
              </a:solidFill>
              <a:latin typeface="Montserrat" panose="00000500000000000000" pitchFamily="2" charset="-18"/>
              <a:sym typeface="Arial"/>
            </a:endParaRPr>
          </a:p>
          <a:p>
            <a:pPr marL="457200" marR="0" lvl="0" indent="-342900" algn="l" rtl="0">
              <a:lnSpc>
                <a:spcPct val="90000"/>
              </a:lnSpc>
              <a:spcBef>
                <a:spcPts val="1500"/>
              </a:spcBef>
              <a:spcAft>
                <a:spcPts val="0"/>
              </a:spcAft>
              <a:buClr>
                <a:schemeClr val="dk1"/>
              </a:buClr>
              <a:buSzPts val="1800"/>
              <a:buFont typeface="Arial"/>
              <a:buChar char="•"/>
            </a:pPr>
            <a:r>
              <a:rPr lang="en-GB" sz="2000" b="1" i="0" u="sng" strike="noStrike" cap="none" dirty="0">
                <a:solidFill>
                  <a:srgbClr val="446379"/>
                </a:solidFill>
                <a:latin typeface="Montserrat" panose="00000500000000000000" pitchFamily="2" charset="-18"/>
                <a:ea typeface="Roboto"/>
                <a:cs typeface="Roboto"/>
                <a:sym typeface="Roboto"/>
              </a:rPr>
              <a:t>1</a:t>
            </a:r>
            <a:r>
              <a:rPr lang="en-GB" sz="2000" b="1" i="0" u="none" strike="noStrike" cap="none" dirty="0">
                <a:solidFill>
                  <a:srgbClr val="446379"/>
                </a:solidFill>
                <a:latin typeface="Montserrat" panose="00000500000000000000" pitchFamily="2" charset="-18"/>
                <a:ea typeface="Roboto"/>
                <a:cs typeface="Roboto"/>
                <a:sym typeface="Roboto"/>
              </a:rPr>
              <a:t> </a:t>
            </a:r>
            <a:r>
              <a:rPr lang="en-GB" sz="2000" b="1" i="0" u="sng" strike="noStrike" cap="none" dirty="0">
                <a:solidFill>
                  <a:srgbClr val="446379"/>
                </a:solidFill>
                <a:latin typeface="Montserrat" panose="00000500000000000000" pitchFamily="2" charset="-18"/>
                <a:ea typeface="Roboto"/>
                <a:cs typeface="Roboto"/>
                <a:sym typeface="Roboto"/>
              </a:rPr>
              <a:t>Capitalization Report </a:t>
            </a:r>
            <a:r>
              <a:rPr lang="en-GB" sz="2000" b="0" i="0" u="none" strike="noStrike" cap="none" dirty="0">
                <a:solidFill>
                  <a:srgbClr val="446379"/>
                </a:solidFill>
                <a:latin typeface="Montserrat" panose="00000500000000000000" pitchFamily="2" charset="-18"/>
                <a:ea typeface="Roboto"/>
                <a:cs typeface="Roboto"/>
                <a:sym typeface="Roboto"/>
              </a:rPr>
              <a:t>that describes the whole approach for planning CC resilience in the tourism sector, including lessons learnt and policy recommendations</a:t>
            </a:r>
          </a:p>
          <a:p>
            <a:pPr marL="457200" marR="0" lvl="0" indent="-342900" algn="l" rtl="0">
              <a:lnSpc>
                <a:spcPct val="90000"/>
              </a:lnSpc>
              <a:spcBef>
                <a:spcPts val="1500"/>
              </a:spcBef>
              <a:spcAft>
                <a:spcPts val="0"/>
              </a:spcAft>
              <a:buClr>
                <a:schemeClr val="dk1"/>
              </a:buClr>
              <a:buSzPts val="1800"/>
              <a:buFont typeface="Arial"/>
              <a:buChar char="•"/>
            </a:pPr>
            <a:r>
              <a:rPr lang="en-US" sz="2000" b="1" i="0" u="sng" strike="noStrike" cap="none" dirty="0">
                <a:solidFill>
                  <a:srgbClr val="446379"/>
                </a:solidFill>
                <a:latin typeface="Montserrat" panose="00000500000000000000" pitchFamily="2" charset="-18"/>
                <a:ea typeface="Roboto"/>
                <a:cs typeface="Roboto"/>
                <a:sym typeface="Roboto"/>
              </a:rPr>
              <a:t>6 Reports on designed/strengthened</a:t>
            </a:r>
            <a:r>
              <a:rPr lang="hr-HR" sz="2000" b="1" i="0" u="sng" strike="noStrike" cap="none" dirty="0">
                <a:solidFill>
                  <a:srgbClr val="446379"/>
                </a:solidFill>
                <a:latin typeface="Montserrat" panose="00000500000000000000" pitchFamily="2" charset="-18"/>
                <a:ea typeface="Roboto"/>
                <a:cs typeface="Roboto"/>
                <a:sym typeface="Roboto"/>
              </a:rPr>
              <a:t> </a:t>
            </a:r>
            <a:r>
              <a:rPr lang="en-US" sz="2000" b="1" i="0" u="sng" strike="noStrike" cap="none" dirty="0">
                <a:solidFill>
                  <a:srgbClr val="446379"/>
                </a:solidFill>
                <a:latin typeface="Montserrat" panose="00000500000000000000" pitchFamily="2" charset="-18"/>
                <a:ea typeface="Roboto"/>
                <a:cs typeface="Roboto"/>
                <a:sym typeface="Roboto"/>
              </a:rPr>
              <a:t>/assessed </a:t>
            </a:r>
            <a:r>
              <a:rPr lang="en-US" sz="2000" b="1" i="0" u="sng" strike="noStrike" cap="none" dirty="0" err="1">
                <a:solidFill>
                  <a:srgbClr val="446379"/>
                </a:solidFill>
                <a:latin typeface="Montserrat" panose="00000500000000000000" pitchFamily="2" charset="-18"/>
                <a:ea typeface="Roboto"/>
                <a:cs typeface="Roboto"/>
                <a:sym typeface="Roboto"/>
              </a:rPr>
              <a:t>NbS</a:t>
            </a:r>
            <a:endParaRPr lang="hr-HR" sz="2000" b="1" i="0" u="sng" strike="noStrike" cap="none" dirty="0">
              <a:solidFill>
                <a:srgbClr val="446379"/>
              </a:solidFill>
              <a:latin typeface="Montserrat" panose="00000500000000000000" pitchFamily="2" charset="-18"/>
              <a:ea typeface="Roboto"/>
              <a:cs typeface="Roboto"/>
              <a:sym typeface="Roboto"/>
            </a:endParaRPr>
          </a:p>
          <a:p>
            <a:pPr marL="457200" marR="0" lvl="0" indent="-342900" algn="l" rtl="0">
              <a:lnSpc>
                <a:spcPct val="90000"/>
              </a:lnSpc>
              <a:spcBef>
                <a:spcPts val="1500"/>
              </a:spcBef>
              <a:spcAft>
                <a:spcPts val="0"/>
              </a:spcAft>
              <a:buClr>
                <a:schemeClr val="dk1"/>
              </a:buClr>
              <a:buSzPts val="1800"/>
              <a:buFont typeface="Arial"/>
              <a:buChar char="•"/>
            </a:pPr>
            <a:r>
              <a:rPr lang="en-US" sz="2000" b="1" i="0" u="none" strike="noStrike" cap="none" dirty="0">
                <a:solidFill>
                  <a:srgbClr val="446379"/>
                </a:solidFill>
                <a:latin typeface="Montserrat" panose="00000500000000000000" pitchFamily="2" charset="-18"/>
                <a:sym typeface="Arial"/>
              </a:rPr>
              <a:t>10 Project Partners and 5 Associated</a:t>
            </a:r>
            <a:r>
              <a:rPr lang="hr-HR" sz="2000" b="1" i="0" u="none" strike="noStrike" cap="none" dirty="0">
                <a:solidFill>
                  <a:srgbClr val="446379"/>
                </a:solidFill>
                <a:latin typeface="Montserrat" panose="00000500000000000000" pitchFamily="2" charset="-18"/>
                <a:sym typeface="Arial"/>
              </a:rPr>
              <a:t> </a:t>
            </a:r>
            <a:r>
              <a:rPr lang="en-US" sz="2000" b="1" i="0" u="none" strike="noStrike" cap="none" dirty="0">
                <a:solidFill>
                  <a:srgbClr val="446379"/>
                </a:solidFill>
                <a:latin typeface="Montserrat" panose="00000500000000000000" pitchFamily="2" charset="-18"/>
                <a:sym typeface="Arial"/>
              </a:rPr>
              <a:t>Partners organizations</a:t>
            </a:r>
            <a:r>
              <a:rPr lang="en-US" sz="2000" i="0" u="none" strike="noStrike" cap="none" dirty="0">
                <a:solidFill>
                  <a:srgbClr val="446379"/>
                </a:solidFill>
                <a:latin typeface="Montserrat" panose="00000500000000000000" pitchFamily="2" charset="-18"/>
                <a:sym typeface="Arial"/>
              </a:rPr>
              <a:t> cooperating</a:t>
            </a:r>
            <a:r>
              <a:rPr lang="hr-HR" sz="2000" i="0" u="none" strike="noStrike" cap="none" dirty="0">
                <a:solidFill>
                  <a:srgbClr val="446379"/>
                </a:solidFill>
                <a:latin typeface="Montserrat" panose="00000500000000000000" pitchFamily="2" charset="-18"/>
                <a:sym typeface="Arial"/>
              </a:rPr>
              <a:t> </a:t>
            </a:r>
            <a:r>
              <a:rPr lang="en-US" sz="2000" i="0" u="none" strike="noStrike" cap="none" dirty="0">
                <a:solidFill>
                  <a:srgbClr val="446379"/>
                </a:solidFill>
                <a:latin typeface="Montserrat" panose="00000500000000000000" pitchFamily="2" charset="-18"/>
                <a:sym typeface="Arial"/>
              </a:rPr>
              <a:t>formally in the supported project</a:t>
            </a:r>
            <a:endParaRPr lang="en-GB" sz="2000" i="0" u="none" strike="noStrike" cap="none" dirty="0">
              <a:solidFill>
                <a:srgbClr val="446379"/>
              </a:solidFill>
              <a:latin typeface="Montserrat" panose="00000500000000000000" pitchFamily="2" charset="-18"/>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4"/>
          <p:cNvSpPr txBox="1"/>
          <p:nvPr/>
        </p:nvSpPr>
        <p:spPr>
          <a:xfrm>
            <a:off x="528721" y="1066434"/>
            <a:ext cx="12205036" cy="57624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800"/>
              <a:buFont typeface="Arial"/>
              <a:buNone/>
            </a:pPr>
            <a:r>
              <a:rPr lang="hr-HR" sz="2800" b="0" i="0" u="none" strike="noStrike" cap="none" dirty="0">
                <a:solidFill>
                  <a:schemeClr val="lt1"/>
                </a:solidFill>
                <a:latin typeface="Montserrat"/>
                <a:ea typeface="Montserrat"/>
                <a:cs typeface="Montserrat"/>
                <a:sym typeface="Montserrat"/>
              </a:rPr>
              <a:t>Izidora Marković Vukadin</a:t>
            </a:r>
            <a:r>
              <a:rPr lang="it-IT" sz="2800" b="0" i="0" u="none" strike="noStrike" cap="none" dirty="0">
                <a:solidFill>
                  <a:schemeClr val="lt1"/>
                </a:solidFill>
                <a:latin typeface="Montserrat"/>
                <a:ea typeface="Montserrat"/>
                <a:cs typeface="Montserrat"/>
                <a:sym typeface="Montserrat"/>
              </a:rPr>
              <a:t>| </a:t>
            </a:r>
            <a:r>
              <a:rPr lang="hr-HR" sz="2800" b="0" i="0" u="none" strike="noStrike" cap="none" dirty="0">
                <a:solidFill>
                  <a:schemeClr val="lt1"/>
                </a:solidFill>
                <a:latin typeface="Montserrat"/>
                <a:ea typeface="Montserrat"/>
                <a:cs typeface="Montserrat"/>
                <a:sym typeface="Montserrat"/>
              </a:rPr>
              <a:t>izidora.markovic@iztzg.hr</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482</Words>
  <Application>Microsoft Office PowerPoint</Application>
  <PresentationFormat>Široki zaslon</PresentationFormat>
  <Paragraphs>46</Paragraphs>
  <Slides>7</Slides>
  <Notes>7</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7</vt:i4>
      </vt:variant>
    </vt:vector>
  </HeadingPairs>
  <TitlesOfParts>
    <vt:vector size="13" baseType="lpstr">
      <vt:lpstr>Arial</vt:lpstr>
      <vt:lpstr>Calibri</vt:lpstr>
      <vt:lpstr>Times New Roman</vt:lpstr>
      <vt:lpstr>Montserrat</vt:lpstr>
      <vt:lpstr>Montserrat Medium</vt:lpstr>
      <vt:lpstr>Tema di Office</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utente</dc:creator>
  <cp:lastModifiedBy>Izidora Marković Vukadin</cp:lastModifiedBy>
  <cp:revision>5</cp:revision>
  <dcterms:created xsi:type="dcterms:W3CDTF">2023-05-18T07:42:40Z</dcterms:created>
  <dcterms:modified xsi:type="dcterms:W3CDTF">2024-03-29T21:22:38Z</dcterms:modified>
</cp:coreProperties>
</file>