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18288000" cy="10287000"/>
  <p:notesSz cx="6858000" cy="9144000"/>
  <p:embeddedFontLst>
    <p:embeddedFont>
      <p:font typeface="Corbel" panose="020B0503020204020204" pitchFamily="34" charset="0"/>
      <p:regular r:id="rId38"/>
      <p:bold r:id="rId39"/>
      <p:italic r:id="rId40"/>
      <p:boldItalic r:id="rId41"/>
    </p:embeddedFont>
    <p:embeddedFont>
      <p:font typeface="Helvetica Neue" panose="020B0604020202020204" charset="0"/>
      <p:regular r:id="rId42"/>
      <p:bold r:id="rId43"/>
      <p:italic r:id="rId44"/>
      <p:boldItalic r:id="rId45"/>
    </p:embeddedFont>
    <p:embeddedFont>
      <p:font typeface="Noto Sans Symbols" panose="020B0604020202020204" charset="0"/>
      <p:regular r:id="rId46"/>
      <p:bold r:id="rId47"/>
    </p:embeddedFont>
    <p:embeddedFont>
      <p:font typeface="Play" panose="020B0604020202020204" charset="0"/>
      <p:regular r:id="rId48"/>
      <p:bold r:id="rId49"/>
    </p:embeddedFont>
    <p:embeddedFont>
      <p:font typeface="Roboto" panose="02000000000000000000" pitchFamily="2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8" roundtripDataSignature="AMtx7mhZ62rF8FcT06Oq+Am361Yz3P3uY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FC2038D-ADFC-486D-8358-59E459655DA8}">
  <a:tblStyle styleId="{BFC2038D-ADFC-486D-8358-59E459655DA8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E9EC"/>
          </a:solidFill>
        </a:fill>
      </a:tcStyle>
    </a:wholeTbl>
    <a:band1H>
      <a:tcTxStyle b="off" i="off"/>
      <a:tcStyle>
        <a:tcBdr/>
        <a:fill>
          <a:solidFill>
            <a:srgbClr val="CAD1D8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AD1D8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594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customschemas.google.com/relationships/presentationmetadata" Target="metadata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7" name="Google Shape;7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bfa50067fe_2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g2bfa50067fe_2_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8" name="Google Shape;238;g2bfa50067fe_2_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bfa50067fe_2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g2bfa50067fe_2_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9" name="Google Shape;249;g2bfa50067fe_2_6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bfa50067fe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0" name="Google Shape;260;g2bfa50067fe_2_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1" name="Google Shape;261;g2bfa50067fe_2_7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bfa50067fe_2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9" name="Google Shape;269;g2bfa50067fe_2_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0" name="Google Shape;270;g2bfa50067fe_2_7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bfa50067fe_2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g2bfa50067fe_2_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7" name="Google Shape;277;g2bfa50067fe_2_8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bfa50067fe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5" name="Google Shape;285;g2bfa50067fe_2_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6" name="Google Shape;286;g2bfa50067fe_2_9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2bfa50067fe_2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1" name="Google Shape;301;g2bfa50067fe_2_1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2" name="Google Shape;302;g2bfa50067fe_2_1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bfa50067fe_2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4" name="Google Shape;314;g2bfa50067fe_2_1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5" name="Google Shape;315;g2bfa50067fe_2_1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2bfa50067fe_2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6" name="Google Shape;326;g2bfa50067fe_2_1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7" name="Google Shape;327;g2bfa50067fe_2_1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2bfa50067fe_2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8" name="Google Shape;338;g2bfa50067fe_2_1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9" name="Google Shape;339;g2bfa50067fe_2_1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6" name="Google Shape;10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2bfa50067fe_2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5" name="Google Shape;345;g2bfa50067fe_2_1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6" name="Google Shape;346;g2bfa50067fe_2_1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2bfa50067fe_2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3" name="Google Shape;353;g2bfa50067fe_2_1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4" name="Google Shape;354;g2bfa50067fe_2_15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2bfa50067fe_2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0" name="Google Shape;360;g2bfa50067fe_2_1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1" name="Google Shape;361;g2bfa50067fe_2_16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2bfa50067fe_2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9" name="Google Shape;369;g2bfa50067fe_2_1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0" name="Google Shape;370;g2bfa50067fe_2_16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6" name="Google Shape;37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5" name="Google Shape;40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8" name="Google Shape;418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1" name="Google Shape;43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1" name="Google Shape;461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2" name="Google Shape;462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1" name="Google Shape;481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2" name="Google Shape;482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8" name="Google Shape;11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7" name="Google Shape;4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6" name="Google Shape;526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9" name="Google Shape;539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52" name="Google Shape;552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5" name="Google Shape;565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7" name="Google Shape;577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78" name="Google Shape;578;p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0" name="Google Shape;130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" name="Google Shape;15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0" name="Google Shape;17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bfa50067fe_2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g2bfa50067fe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bfa50067fe_2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2" name="Google Shape;212;g2bfa50067fe_2_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3" name="Google Shape;213;g2bfa50067fe_2_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bfa50067fe_2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6" name="Google Shape;226;g2bfa50067fe_2_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7" name="Google Shape;227;g2bfa50067fe_2_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 txBox="1"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Play"/>
              <a:buNone/>
              <a:defRPr sz="9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9"/>
          <p:cNvSpPr txBox="1"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/>
            </a:lvl1pPr>
            <a:lvl2pPr lvl="1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2pPr>
            <a:lvl3pPr lvl="2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/>
            </a:lvl3pPr>
            <a:lvl4pPr lvl="3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4pPr>
            <a:lvl5pPr lvl="4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5pPr>
            <a:lvl6pPr lvl="5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6pPr>
            <a:lvl7pPr lvl="6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7pPr>
            <a:lvl8pPr lvl="7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8pPr>
            <a:lvl9pPr lvl="8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9"/>
          <p:cNvSpPr txBox="1">
            <a:spLocks noGrp="1"/>
          </p:cNvSpPr>
          <p:nvPr>
            <p:ph type="title"/>
          </p:nvPr>
        </p:nvSpPr>
        <p:spPr>
          <a:xfrm rot="5400000">
            <a:off x="10700147" y="2934892"/>
            <a:ext cx="8717757" cy="394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9"/>
          <p:cNvSpPr txBox="1">
            <a:spLocks noGrp="1"/>
          </p:cNvSpPr>
          <p:nvPr>
            <p:ph type="body" idx="1"/>
          </p:nvPr>
        </p:nvSpPr>
        <p:spPr>
          <a:xfrm rot="5400000">
            <a:off x="2699146" y="-894158"/>
            <a:ext cx="8717757" cy="1160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19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9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9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2"/>
          <p:cNvSpPr txBox="1"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lay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2"/>
          <p:cNvSpPr txBox="1">
            <a:spLocks noGrp="1"/>
          </p:cNvSpPr>
          <p:nvPr>
            <p:ph type="body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5334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1pPr>
            <a:lvl2pPr marL="914400" lvl="1" indent="-4953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4200"/>
              <a:buChar char="•"/>
              <a:defRPr sz="4200"/>
            </a:lvl2pPr>
            <a:lvl3pPr marL="1371600" lvl="2" indent="-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/>
            </a:lvl3pPr>
            <a:lvl4pPr marL="1828800" lvl="3" indent="-4191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4pPr>
            <a:lvl5pPr marL="2286000" lvl="4" indent="-4191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5pPr>
            <a:lvl6pPr marL="2743200" lvl="5" indent="-4191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6pPr>
            <a:lvl7pPr marL="3200400" lvl="6" indent="-4191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7pPr>
            <a:lvl8pPr marL="3657600" lvl="7" indent="-4191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8pPr>
            <a:lvl9pPr marL="4114800" lvl="8" indent="-4191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9pPr>
          </a:lstStyle>
          <a:p>
            <a:endParaRPr/>
          </a:p>
        </p:txBody>
      </p:sp>
      <p:sp>
        <p:nvSpPr>
          <p:cNvPr id="24" name="Google Shape;24;p12"/>
          <p:cNvSpPr txBox="1">
            <a:spLocks noGrp="1"/>
          </p:cNvSpPr>
          <p:nvPr>
            <p:ph type="body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5pPr>
            <a:lvl6pPr marL="2743200" lvl="5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6pPr>
            <a:lvl7pPr marL="3200400" lvl="6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7pPr>
            <a:lvl8pPr marL="3657600" lvl="7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8pPr>
            <a:lvl9pPr marL="4114800" lvl="8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25" name="Google Shape;25;p12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2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2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1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1"/>
          <p:cNvSpPr txBox="1">
            <a:spLocks noGrp="1"/>
          </p:cNvSpPr>
          <p:nvPr>
            <p:ph type="body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11"/>
          <p:cNvSpPr txBox="1">
            <a:spLocks noGrp="1"/>
          </p:cNvSpPr>
          <p:nvPr>
            <p:ph type="body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1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1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1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0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3"/>
          <p:cNvSpPr txBox="1"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Play"/>
              <a:buNone/>
              <a:defRPr sz="9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7C8A90"/>
              </a:buClr>
              <a:buSzPts val="3600"/>
              <a:buNone/>
              <a:defRPr sz="3600">
                <a:solidFill>
                  <a:srgbClr val="7C8A90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7C8A90"/>
              </a:buClr>
              <a:buSzPts val="3000"/>
              <a:buNone/>
              <a:defRPr sz="3000">
                <a:solidFill>
                  <a:srgbClr val="7C8A90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7C8A90"/>
              </a:buClr>
              <a:buSzPts val="2700"/>
              <a:buNone/>
              <a:defRPr sz="2700">
                <a:solidFill>
                  <a:srgbClr val="7C8A90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7C8A90"/>
              </a:buClr>
              <a:buSzPts val="2400"/>
              <a:buNone/>
              <a:defRPr sz="2400">
                <a:solidFill>
                  <a:srgbClr val="7C8A90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7C8A90"/>
              </a:buClr>
              <a:buSzPts val="2400"/>
              <a:buNone/>
              <a:defRPr sz="2400">
                <a:solidFill>
                  <a:srgbClr val="7C8A90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7C8A90"/>
              </a:buClr>
              <a:buSzPts val="2400"/>
              <a:buNone/>
              <a:defRPr sz="2400">
                <a:solidFill>
                  <a:srgbClr val="7C8A90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7C8A90"/>
              </a:buClr>
              <a:buSzPts val="2400"/>
              <a:buNone/>
              <a:defRPr sz="2400">
                <a:solidFill>
                  <a:srgbClr val="7C8A90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7C8A90"/>
              </a:buClr>
              <a:buSzPts val="2400"/>
              <a:buNone/>
              <a:defRPr sz="2400">
                <a:solidFill>
                  <a:srgbClr val="7C8A90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7C8A90"/>
              </a:buClr>
              <a:buSzPts val="2400"/>
              <a:buNone/>
              <a:defRPr sz="2400">
                <a:solidFill>
                  <a:srgbClr val="7C8A90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5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5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5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5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6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6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6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7"/>
          <p:cNvSpPr txBox="1"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lay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7"/>
          <p:cNvSpPr>
            <a:spLocks noGrp="1"/>
          </p:cNvSpPr>
          <p:nvPr>
            <p:ph type="pic" idx="2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  <a:noFill/>
          <a:ln>
            <a:noFill/>
          </a:ln>
        </p:spPr>
      </p:sp>
      <p:sp>
        <p:nvSpPr>
          <p:cNvPr id="59" name="Google Shape;59;p17"/>
          <p:cNvSpPr txBox="1">
            <a:spLocks noGrp="1"/>
          </p:cNvSpPr>
          <p:nvPr>
            <p:ph type="body" idx="1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5pPr>
            <a:lvl6pPr marL="2743200" lvl="5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6pPr>
            <a:lvl7pPr marL="3200400" lvl="6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7pPr>
            <a:lvl8pPr marL="3657600" lvl="7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8pPr>
            <a:lvl9pPr marL="4114800" lvl="8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60" name="Google Shape;60;p17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7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7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8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8"/>
          <p:cNvSpPr txBox="1">
            <a:spLocks noGrp="1"/>
          </p:cNvSpPr>
          <p:nvPr>
            <p:ph type="body" idx="1"/>
          </p:nvPr>
        </p:nvSpPr>
        <p:spPr>
          <a:xfrm rot="5400000">
            <a:off x="5880497" y="-1884758"/>
            <a:ext cx="6527007" cy="157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18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8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8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Play"/>
              <a:buNone/>
              <a:defRPr sz="66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53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Char char="•"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C8A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jp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jp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6.jp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5.jp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jp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jp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68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68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jp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jp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terreg-euro-med.eu/en/call-2-thematic-projects/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jp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jp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68.png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68.png"/><Relationship Id="rId4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68.png"/><Relationship Id="rId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hyperlink" Target="mailto:hrvoje.matakovic@iztzg.hr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68.png"/><Relationship Id="rId4" Type="http://schemas.openxmlformats.org/officeDocument/2006/relationships/image" Target="../media/image1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5.png"/><Relationship Id="rId3" Type="http://schemas.openxmlformats.org/officeDocument/2006/relationships/image" Target="../media/image69.jpg"/><Relationship Id="rId7" Type="http://schemas.openxmlformats.org/officeDocument/2006/relationships/image" Target="../media/image9.png"/><Relationship Id="rId12" Type="http://schemas.openxmlformats.org/officeDocument/2006/relationships/image" Target="../media/image14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jp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hyperlink" Target="mailto:Snjezana.boranic@iztzg.hr" TargetMode="External"/><Relationship Id="rId3" Type="http://schemas.openxmlformats.org/officeDocument/2006/relationships/image" Target="../media/image17.png"/><Relationship Id="rId7" Type="http://schemas.openxmlformats.org/officeDocument/2006/relationships/image" Target="../media/image31.jpg"/><Relationship Id="rId12" Type="http://schemas.openxmlformats.org/officeDocument/2006/relationships/hyperlink" Target="mailto:hrvoje.matakovic@iztzg.hr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g"/><Relationship Id="rId11" Type="http://schemas.openxmlformats.org/officeDocument/2006/relationships/hyperlink" Target="mailto:Izidora.markovic@iztzg.hr" TargetMode="External"/><Relationship Id="rId5" Type="http://schemas.openxmlformats.org/officeDocument/2006/relationships/image" Target="../media/image29.png"/><Relationship Id="rId15" Type="http://schemas.openxmlformats.org/officeDocument/2006/relationships/image" Target="../media/image35.jpg"/><Relationship Id="rId10" Type="http://schemas.openxmlformats.org/officeDocument/2006/relationships/image" Target="../media/image34.jpg"/><Relationship Id="rId4" Type="http://schemas.openxmlformats.org/officeDocument/2006/relationships/image" Target="../media/image18.png"/><Relationship Id="rId9" Type="http://schemas.openxmlformats.org/officeDocument/2006/relationships/image" Target="../media/image33.jpg"/><Relationship Id="rId14" Type="http://schemas.openxmlformats.org/officeDocument/2006/relationships/hyperlink" Target="mailto:Damir.kresic@iztzg.hr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jp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jp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/>
          <p:nvPr/>
        </p:nvSpPr>
        <p:spPr>
          <a:xfrm>
            <a:off x="6233924" y="0"/>
            <a:ext cx="12063601" cy="6227572"/>
          </a:xfrm>
          <a:custGeom>
            <a:avLst/>
            <a:gdLst/>
            <a:ahLst/>
            <a:cxnLst/>
            <a:rect l="l" t="t" r="r" b="b"/>
            <a:pathLst>
              <a:path w="18378676" h="6227572" extrusionOk="0">
                <a:moveTo>
                  <a:pt x="0" y="0"/>
                </a:moveTo>
                <a:lnTo>
                  <a:pt x="18378676" y="0"/>
                </a:lnTo>
                <a:lnTo>
                  <a:pt x="18378676" y="6227572"/>
                </a:lnTo>
                <a:lnTo>
                  <a:pt x="0" y="62275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r="-5233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" name="Google Shape;80;p20"/>
          <p:cNvPicPr preferRelativeResize="0"/>
          <p:nvPr/>
        </p:nvPicPr>
        <p:blipFill rotWithShape="1">
          <a:blip r:embed="rId4">
            <a:alphaModFix/>
          </a:blip>
          <a:srcRect l="23112" t="20446" b="35609"/>
          <a:stretch/>
        </p:blipFill>
        <p:spPr>
          <a:xfrm>
            <a:off x="0" y="0"/>
            <a:ext cx="17997987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20"/>
          <p:cNvSpPr/>
          <p:nvPr/>
        </p:nvSpPr>
        <p:spPr>
          <a:xfrm rot="10800000">
            <a:off x="0" y="7065308"/>
            <a:ext cx="3221692" cy="3221692"/>
          </a:xfrm>
          <a:custGeom>
            <a:avLst/>
            <a:gdLst/>
            <a:ahLst/>
            <a:cxnLst/>
            <a:rect l="l" t="t" r="r" b="b"/>
            <a:pathLst>
              <a:path w="3221692" h="3221692" extrusionOk="0">
                <a:moveTo>
                  <a:pt x="0" y="0"/>
                </a:moveTo>
                <a:lnTo>
                  <a:pt x="3221692" y="0"/>
                </a:lnTo>
                <a:lnTo>
                  <a:pt x="3221692" y="3221692"/>
                </a:lnTo>
                <a:lnTo>
                  <a:pt x="0" y="32216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20"/>
          <p:cNvSpPr/>
          <p:nvPr/>
        </p:nvSpPr>
        <p:spPr>
          <a:xfrm rot="5400000">
            <a:off x="9447738" y="1437213"/>
            <a:ext cx="8849787" cy="8849787"/>
          </a:xfrm>
          <a:custGeom>
            <a:avLst/>
            <a:gdLst/>
            <a:ahLst/>
            <a:cxnLst/>
            <a:rect l="l" t="t" r="r" b="b"/>
            <a:pathLst>
              <a:path w="8849787" h="8849787" extrusionOk="0">
                <a:moveTo>
                  <a:pt x="0" y="0"/>
                </a:moveTo>
                <a:lnTo>
                  <a:pt x="8849787" y="0"/>
                </a:lnTo>
                <a:lnTo>
                  <a:pt x="8849787" y="8849787"/>
                </a:lnTo>
                <a:lnTo>
                  <a:pt x="0" y="88497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20"/>
          <p:cNvSpPr/>
          <p:nvPr/>
        </p:nvSpPr>
        <p:spPr>
          <a:xfrm>
            <a:off x="290013" y="258878"/>
            <a:ext cx="4549722" cy="1910745"/>
          </a:xfrm>
          <a:custGeom>
            <a:avLst/>
            <a:gdLst/>
            <a:ahLst/>
            <a:cxnLst/>
            <a:rect l="l" t="t" r="r" b="b"/>
            <a:pathLst>
              <a:path w="4549722" h="1910745" extrusionOk="0">
                <a:moveTo>
                  <a:pt x="0" y="0"/>
                </a:moveTo>
                <a:lnTo>
                  <a:pt x="4549722" y="0"/>
                </a:lnTo>
                <a:lnTo>
                  <a:pt x="4549722" y="1910745"/>
                </a:lnTo>
                <a:lnTo>
                  <a:pt x="0" y="19107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 w="38100" cap="sq" cmpd="sng">
            <a:solidFill>
              <a:srgbClr val="15438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4" name="Google Shape;84;p20"/>
          <p:cNvGrpSpPr/>
          <p:nvPr/>
        </p:nvGrpSpPr>
        <p:grpSpPr>
          <a:xfrm>
            <a:off x="0" y="8999945"/>
            <a:ext cx="18297525" cy="1287055"/>
            <a:chOff x="0" y="-38100"/>
            <a:chExt cx="4819101" cy="338977"/>
          </a:xfrm>
        </p:grpSpPr>
        <p:sp>
          <p:nvSpPr>
            <p:cNvPr id="85" name="Google Shape;85;p20"/>
            <p:cNvSpPr/>
            <p:nvPr/>
          </p:nvSpPr>
          <p:spPr>
            <a:xfrm>
              <a:off x="0" y="0"/>
              <a:ext cx="4819101" cy="300877"/>
            </a:xfrm>
            <a:custGeom>
              <a:avLst/>
              <a:gdLst/>
              <a:ahLst/>
              <a:cxnLst/>
              <a:rect l="l" t="t" r="r" b="b"/>
              <a:pathLst>
                <a:path w="4819101" h="300877" extrusionOk="0">
                  <a:moveTo>
                    <a:pt x="0" y="0"/>
                  </a:moveTo>
                  <a:lnTo>
                    <a:pt x="4819101" y="0"/>
                  </a:lnTo>
                  <a:lnTo>
                    <a:pt x="4819101" y="300877"/>
                  </a:lnTo>
                  <a:lnTo>
                    <a:pt x="0" y="300877"/>
                  </a:lnTo>
                  <a:close/>
                </a:path>
              </a:pathLst>
            </a:custGeom>
            <a:solidFill>
              <a:srgbClr val="FFFFFF"/>
            </a:solidFill>
            <a:ln w="38100" cap="sq" cmpd="sng">
              <a:solidFill>
                <a:srgbClr val="15438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20"/>
            <p:cNvSpPr txBox="1"/>
            <p:nvPr/>
          </p:nvSpPr>
          <p:spPr>
            <a:xfrm>
              <a:off x="0" y="-38100"/>
              <a:ext cx="4819101" cy="3389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7" name="Google Shape;87;p20"/>
          <p:cNvSpPr/>
          <p:nvPr/>
        </p:nvSpPr>
        <p:spPr>
          <a:xfrm>
            <a:off x="17156478" y="8161402"/>
            <a:ext cx="1028700" cy="918115"/>
          </a:xfrm>
          <a:custGeom>
            <a:avLst/>
            <a:gdLst/>
            <a:ahLst/>
            <a:cxnLst/>
            <a:rect l="l" t="t" r="r" b="b"/>
            <a:pathLst>
              <a:path w="1028700" h="918115" extrusionOk="0">
                <a:moveTo>
                  <a:pt x="0" y="0"/>
                </a:moveTo>
                <a:lnTo>
                  <a:pt x="1028700" y="0"/>
                </a:lnTo>
                <a:lnTo>
                  <a:pt x="1028700" y="918114"/>
                </a:lnTo>
                <a:lnTo>
                  <a:pt x="0" y="9181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20"/>
          <p:cNvSpPr txBox="1">
            <a:spLocks noGrp="1"/>
          </p:cNvSpPr>
          <p:nvPr>
            <p:ph type="ctrTitle"/>
          </p:nvPr>
        </p:nvSpPr>
        <p:spPr>
          <a:xfrm>
            <a:off x="1372663" y="2566029"/>
            <a:ext cx="74676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1111"/>
              <a:buFont typeface="Play"/>
              <a:buNone/>
            </a:pPr>
            <a:r>
              <a:rPr lang="en-US" b="1"/>
              <a:t>Kick-off meeting introduction</a:t>
            </a:r>
            <a:endParaRPr>
              <a:solidFill>
                <a:srgbClr val="074F6A"/>
              </a:solidFill>
            </a:endParaRPr>
          </a:p>
        </p:txBody>
      </p:sp>
      <p:sp>
        <p:nvSpPr>
          <p:cNvPr id="89" name="Google Shape;89;p20"/>
          <p:cNvSpPr txBox="1">
            <a:spLocks noGrp="1"/>
          </p:cNvSpPr>
          <p:nvPr>
            <p:ph type="subTitle" idx="1"/>
          </p:nvPr>
        </p:nvSpPr>
        <p:spPr>
          <a:xfrm>
            <a:off x="1372452" y="7165410"/>
            <a:ext cx="7467600" cy="744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9031"/>
              <a:buNone/>
            </a:pPr>
            <a:endParaRPr>
              <a:solidFill>
                <a:srgbClr val="074F6A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9031"/>
              <a:buNone/>
            </a:pPr>
            <a:r>
              <a:rPr lang="en-US">
                <a:solidFill>
                  <a:srgbClr val="074F6A"/>
                </a:solidFill>
              </a:rPr>
              <a:t>Izidora Marković Vukadin, project coordinator</a:t>
            </a:r>
            <a:endParaRPr>
              <a:solidFill>
                <a:srgbClr val="074F6A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9031"/>
              <a:buNone/>
            </a:pPr>
            <a:endParaRPr>
              <a:solidFill>
                <a:srgbClr val="074F6A"/>
              </a:solidFill>
            </a:endParaRPr>
          </a:p>
        </p:txBody>
      </p:sp>
      <p:grpSp>
        <p:nvGrpSpPr>
          <p:cNvPr id="90" name="Google Shape;90;p20"/>
          <p:cNvGrpSpPr/>
          <p:nvPr/>
        </p:nvGrpSpPr>
        <p:grpSpPr>
          <a:xfrm>
            <a:off x="152400" y="9310983"/>
            <a:ext cx="18140072" cy="885815"/>
            <a:chOff x="152400" y="9310983"/>
            <a:chExt cx="18140072" cy="885815"/>
          </a:xfrm>
        </p:grpSpPr>
        <p:pic>
          <p:nvPicPr>
            <p:cNvPr id="91" name="Google Shape;91;p20" descr="A black and white logo&#10;&#10;Description automatically generated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859444" y="9395246"/>
              <a:ext cx="1589356" cy="70125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2" name="Google Shape;92;p20"/>
            <p:cNvGrpSpPr/>
            <p:nvPr/>
          </p:nvGrpSpPr>
          <p:grpSpPr>
            <a:xfrm>
              <a:off x="152400" y="9310983"/>
              <a:ext cx="18140072" cy="885815"/>
              <a:chOff x="152400" y="9310983"/>
              <a:chExt cx="18140072" cy="885815"/>
            </a:xfrm>
          </p:grpSpPr>
          <p:grpSp>
            <p:nvGrpSpPr>
              <p:cNvPr id="93" name="Google Shape;93;p20"/>
              <p:cNvGrpSpPr/>
              <p:nvPr/>
            </p:nvGrpSpPr>
            <p:grpSpPr>
              <a:xfrm>
                <a:off x="152400" y="9310983"/>
                <a:ext cx="18140072" cy="885815"/>
                <a:chOff x="224128" y="9310983"/>
                <a:chExt cx="18140072" cy="885815"/>
              </a:xfrm>
            </p:grpSpPr>
            <p:sp>
              <p:nvSpPr>
                <p:cNvPr id="94" name="Google Shape;94;p20"/>
                <p:cNvSpPr/>
                <p:nvPr/>
              </p:nvSpPr>
              <p:spPr>
                <a:xfrm>
                  <a:off x="224128" y="9310983"/>
                  <a:ext cx="1547842" cy="8687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42" h="868704" extrusionOk="0">
                      <a:moveTo>
                        <a:pt x="0" y="0"/>
                      </a:moveTo>
                      <a:lnTo>
                        <a:pt x="1547842" y="0"/>
                      </a:lnTo>
                      <a:lnTo>
                        <a:pt x="1547842" y="868704"/>
                      </a:lnTo>
                      <a:lnTo>
                        <a:pt x="0" y="86870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rotWithShape="1">
                  <a:blip r:embed="rId10">
                    <a:alphaModFix/>
                  </a:blip>
                  <a:stretch>
                    <a:fillRect/>
                  </a:stretch>
                </a:blip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" name="Google Shape;95;p20"/>
                <p:cNvSpPr/>
                <p:nvPr/>
              </p:nvSpPr>
              <p:spPr>
                <a:xfrm>
                  <a:off x="14325716" y="9486900"/>
                  <a:ext cx="1824212" cy="587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4212" h="587396" extrusionOk="0">
                      <a:moveTo>
                        <a:pt x="0" y="0"/>
                      </a:moveTo>
                      <a:lnTo>
                        <a:pt x="1824212" y="0"/>
                      </a:lnTo>
                      <a:lnTo>
                        <a:pt x="1824212" y="587396"/>
                      </a:lnTo>
                      <a:lnTo>
                        <a:pt x="0" y="58739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rotWithShape="1">
                  <a:blip r:embed="rId11">
                    <a:alphaModFix/>
                  </a:blip>
                  <a:stretch>
                    <a:fillRect/>
                  </a:stretch>
                </a:blip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96;p20"/>
                <p:cNvSpPr/>
                <p:nvPr/>
              </p:nvSpPr>
              <p:spPr>
                <a:xfrm>
                  <a:off x="16234506" y="9486900"/>
                  <a:ext cx="2129694" cy="709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9694" h="709898" extrusionOk="0">
                      <a:moveTo>
                        <a:pt x="0" y="0"/>
                      </a:moveTo>
                      <a:lnTo>
                        <a:pt x="2129694" y="0"/>
                      </a:lnTo>
                      <a:lnTo>
                        <a:pt x="2129694" y="709898"/>
                      </a:lnTo>
                      <a:lnTo>
                        <a:pt x="0" y="70989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rotWithShape="1">
                  <a:blip r:embed="rId12">
                    <a:alphaModFix/>
                  </a:blip>
                  <a:stretch>
                    <a:fillRect/>
                  </a:stretch>
                </a:blip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97;p20"/>
                <p:cNvSpPr/>
                <p:nvPr/>
              </p:nvSpPr>
              <p:spPr>
                <a:xfrm>
                  <a:off x="9696678" y="9410700"/>
                  <a:ext cx="2414650" cy="701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4650" h="701255" extrusionOk="0">
                      <a:moveTo>
                        <a:pt x="0" y="0"/>
                      </a:moveTo>
                      <a:lnTo>
                        <a:pt x="2414649" y="0"/>
                      </a:lnTo>
                      <a:lnTo>
                        <a:pt x="2414649" y="701254"/>
                      </a:lnTo>
                      <a:lnTo>
                        <a:pt x="0" y="7012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rotWithShape="1">
                  <a:blip r:embed="rId13">
                    <a:alphaModFix/>
                  </a:blip>
                  <a:stretch>
                    <a:fillRect/>
                  </a:stretch>
                </a:blip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98;p20"/>
                <p:cNvSpPr/>
                <p:nvPr/>
              </p:nvSpPr>
              <p:spPr>
                <a:xfrm>
                  <a:off x="5558128" y="9334500"/>
                  <a:ext cx="866504" cy="8409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6504" h="840976" extrusionOk="0">
                      <a:moveTo>
                        <a:pt x="0" y="0"/>
                      </a:moveTo>
                      <a:lnTo>
                        <a:pt x="866504" y="0"/>
                      </a:lnTo>
                      <a:lnTo>
                        <a:pt x="866504" y="840975"/>
                      </a:lnTo>
                      <a:lnTo>
                        <a:pt x="0" y="840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rotWithShape="1">
                  <a:blip r:embed="rId14">
                    <a:alphaModFix/>
                  </a:blip>
                  <a:stretch>
                    <a:fillRect/>
                  </a:stretch>
                </a:blip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99;p20"/>
                <p:cNvSpPr/>
                <p:nvPr/>
              </p:nvSpPr>
              <p:spPr>
                <a:xfrm>
                  <a:off x="4272049" y="9410700"/>
                  <a:ext cx="1284497" cy="706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4497" h="706309" extrusionOk="0">
                      <a:moveTo>
                        <a:pt x="0" y="0"/>
                      </a:moveTo>
                      <a:lnTo>
                        <a:pt x="1284497" y="0"/>
                      </a:lnTo>
                      <a:lnTo>
                        <a:pt x="1284497" y="706309"/>
                      </a:lnTo>
                      <a:lnTo>
                        <a:pt x="0" y="70630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rotWithShape="1">
                  <a:blip r:embed="rId15">
                    <a:alphaModFix/>
                  </a:blip>
                  <a:stretch>
                    <a:fillRect/>
                  </a:stretch>
                </a:blip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100;p20"/>
                <p:cNvSpPr/>
                <p:nvPr/>
              </p:nvSpPr>
              <p:spPr>
                <a:xfrm>
                  <a:off x="12187528" y="9440054"/>
                  <a:ext cx="2021227" cy="6564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227" h="656446" extrusionOk="0">
                      <a:moveTo>
                        <a:pt x="0" y="0"/>
                      </a:moveTo>
                      <a:lnTo>
                        <a:pt x="2021228" y="0"/>
                      </a:lnTo>
                      <a:lnTo>
                        <a:pt x="2021228" y="656446"/>
                      </a:lnTo>
                      <a:lnTo>
                        <a:pt x="0" y="6564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rotWithShape="1">
                  <a:blip r:embed="rId16">
                    <a:alphaModFix/>
                  </a:blip>
                  <a:stretch>
                    <a:fillRect l="-6024" t="-557" r="-10911"/>
                  </a:stretch>
                </a:blip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101;p20"/>
                <p:cNvSpPr/>
                <p:nvPr/>
              </p:nvSpPr>
              <p:spPr>
                <a:xfrm>
                  <a:off x="1862471" y="9387396"/>
                  <a:ext cx="2314328" cy="709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4328" h="709104" extrusionOk="0">
                      <a:moveTo>
                        <a:pt x="0" y="0"/>
                      </a:moveTo>
                      <a:lnTo>
                        <a:pt x="2314328" y="0"/>
                      </a:lnTo>
                      <a:lnTo>
                        <a:pt x="2314328" y="709104"/>
                      </a:lnTo>
                      <a:lnTo>
                        <a:pt x="0" y="70910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rotWithShape="1">
                  <a:blip r:embed="rId17">
                    <a:alphaModFix/>
                  </a:blip>
                  <a:stretch>
                    <a:fillRect l="-34765" t="-132092" r="-60097" b="-125638"/>
                  </a:stretch>
                </a:blip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102" name="Google Shape;102;p20" descr="A white background with black text&#10;&#10;Description automatically generated"/>
              <p:cNvPicPr preferRelativeResize="0"/>
              <p:nvPr/>
            </p:nvPicPr>
            <p:blipFill rotWithShape="1">
              <a:blip r:embed="rId18">
                <a:alphaModFix/>
              </a:blip>
              <a:srcRect/>
              <a:stretch/>
            </p:blipFill>
            <p:spPr>
              <a:xfrm>
                <a:off x="6324600" y="9491724"/>
                <a:ext cx="1409703" cy="57774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03" name="Google Shape;103;p20"/>
          <p:cNvSpPr txBox="1"/>
          <p:nvPr/>
        </p:nvSpPr>
        <p:spPr>
          <a:xfrm>
            <a:off x="6106886" y="1286438"/>
            <a:ext cx="4683034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Kick-off meeting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Tuesday, March 5, 2024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bfa50067fe_2_50"/>
          <p:cNvSpPr/>
          <p:nvPr/>
        </p:nvSpPr>
        <p:spPr>
          <a:xfrm>
            <a:off x="10465849" y="-27290"/>
            <a:ext cx="7822151" cy="1055990"/>
          </a:xfrm>
          <a:custGeom>
            <a:avLst/>
            <a:gdLst/>
            <a:ahLst/>
            <a:cxnLst/>
            <a:rect l="l" t="t" r="r" b="b"/>
            <a:pathLst>
              <a:path w="7822151" h="1055990" extrusionOk="0">
                <a:moveTo>
                  <a:pt x="0" y="0"/>
                </a:moveTo>
                <a:lnTo>
                  <a:pt x="7822151" y="0"/>
                </a:lnTo>
                <a:lnTo>
                  <a:pt x="7822151" y="1055990"/>
                </a:lnTo>
                <a:lnTo>
                  <a:pt x="0" y="10559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g2bfa50067fe_2_50"/>
          <p:cNvSpPr txBox="1">
            <a:spLocks noGrp="1"/>
          </p:cNvSpPr>
          <p:nvPr>
            <p:ph type="title"/>
          </p:nvPr>
        </p:nvSpPr>
        <p:spPr>
          <a:xfrm>
            <a:off x="556639" y="299657"/>
            <a:ext cx="8587500" cy="8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4200" b="1"/>
              <a:t>From POSBEMED2</a:t>
            </a:r>
            <a:endParaRPr sz="4200" b="1"/>
          </a:p>
        </p:txBody>
      </p:sp>
      <p:pic>
        <p:nvPicPr>
          <p:cNvPr id="242" name="Google Shape;242;g2bfa50067fe_2_50" descr="https://posbemed2.interreg-med.eu/fileadmin/_processed_/5/6/csm_logo_c7184467d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4200" y="1928622"/>
            <a:ext cx="3245880" cy="1271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g2bfa50067fe_2_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07340" y="3632385"/>
            <a:ext cx="4793362" cy="6043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g2bfa50067fe_2_5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00702" y="3648456"/>
            <a:ext cx="4287298" cy="605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g2bfa50067fe_2_5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6232" y="5658069"/>
            <a:ext cx="8851242" cy="41338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bfa50067fe_2_60"/>
          <p:cNvSpPr/>
          <p:nvPr/>
        </p:nvSpPr>
        <p:spPr>
          <a:xfrm>
            <a:off x="1247166" y="2990088"/>
            <a:ext cx="15925200" cy="969300"/>
          </a:xfrm>
          <a:prstGeom prst="rect">
            <a:avLst/>
          </a:prstGeom>
          <a:solidFill>
            <a:srgbClr val="D390A8">
              <a:alpha val="2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g2bfa50067fe_2_60"/>
          <p:cNvSpPr/>
          <p:nvPr/>
        </p:nvSpPr>
        <p:spPr>
          <a:xfrm>
            <a:off x="1247166" y="4328124"/>
            <a:ext cx="15925200" cy="1751100"/>
          </a:xfrm>
          <a:prstGeom prst="rect">
            <a:avLst/>
          </a:prstGeom>
          <a:solidFill>
            <a:srgbClr val="14438F">
              <a:alpha val="2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g2bfa50067fe_2_60"/>
          <p:cNvSpPr/>
          <p:nvPr/>
        </p:nvSpPr>
        <p:spPr>
          <a:xfrm>
            <a:off x="10465849" y="-27290"/>
            <a:ext cx="7822151" cy="1055990"/>
          </a:xfrm>
          <a:custGeom>
            <a:avLst/>
            <a:gdLst/>
            <a:ahLst/>
            <a:cxnLst/>
            <a:rect l="l" t="t" r="r" b="b"/>
            <a:pathLst>
              <a:path w="7822151" h="1055990" extrusionOk="0">
                <a:moveTo>
                  <a:pt x="0" y="0"/>
                </a:moveTo>
                <a:lnTo>
                  <a:pt x="7822151" y="0"/>
                </a:lnTo>
                <a:lnTo>
                  <a:pt x="7822151" y="1055990"/>
                </a:lnTo>
                <a:lnTo>
                  <a:pt x="0" y="10559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g2bfa50067fe_2_60"/>
          <p:cNvSpPr txBox="1">
            <a:spLocks noGrp="1"/>
          </p:cNvSpPr>
          <p:nvPr>
            <p:ph type="title"/>
          </p:nvPr>
        </p:nvSpPr>
        <p:spPr>
          <a:xfrm>
            <a:off x="622438" y="1259777"/>
            <a:ext cx="8587500" cy="8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4200" b="1"/>
              <a:t>Building blocks</a:t>
            </a:r>
            <a:endParaRPr sz="4200" b="1"/>
          </a:p>
        </p:txBody>
      </p:sp>
      <p:sp>
        <p:nvSpPr>
          <p:cNvPr id="255" name="Google Shape;255;g2bfa50067fe_2_60"/>
          <p:cNvSpPr/>
          <p:nvPr/>
        </p:nvSpPr>
        <p:spPr>
          <a:xfrm>
            <a:off x="1536192" y="3148549"/>
            <a:ext cx="15508200" cy="65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Growing need of </a:t>
            </a:r>
            <a:r>
              <a:rPr lang="en-US" sz="4200" b="1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coastal destinations to adapt to CC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200" b="0" i="0" u="none" strike="noStrike" cap="non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Global , regional and local need of accelerating </a:t>
            </a:r>
            <a:r>
              <a:rPr lang="en-US" sz="4200" b="1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Climate action in tourism </a:t>
            </a:r>
            <a:r>
              <a:rPr lang="en-US" sz="42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and coastal destinations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200" b="0" i="0" u="none" strike="noStrike" cap="non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Nature-based Solutions </a:t>
            </a:r>
            <a:r>
              <a:rPr lang="en-US" sz="42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/ societal and biodiversity benefits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200" b="0" i="0" u="none" strike="noStrike" cap="non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Emerging role of </a:t>
            </a:r>
            <a:r>
              <a:rPr lang="en-US" sz="4200" b="1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Destination Management Organisations </a:t>
            </a:r>
            <a:r>
              <a:rPr lang="en-US" sz="42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-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Stewardship &amp; role of marketing and businesses to deliver change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200" b="0" i="0" u="none" strike="noStrike" cap="non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56" name="Google Shape;256;g2bfa50067fe_2_60"/>
          <p:cNvSpPr/>
          <p:nvPr/>
        </p:nvSpPr>
        <p:spPr>
          <a:xfrm>
            <a:off x="1247166" y="7592532"/>
            <a:ext cx="15925200" cy="1751100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g2bfa50067fe_2_60"/>
          <p:cNvSpPr/>
          <p:nvPr/>
        </p:nvSpPr>
        <p:spPr>
          <a:xfrm>
            <a:off x="1247166" y="6277909"/>
            <a:ext cx="15925200" cy="969300"/>
          </a:xfrm>
          <a:prstGeom prst="rect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bfa50067fe_2_71"/>
          <p:cNvSpPr/>
          <p:nvPr/>
        </p:nvSpPr>
        <p:spPr>
          <a:xfrm>
            <a:off x="0" y="-27290"/>
            <a:ext cx="7822151" cy="1055990"/>
          </a:xfrm>
          <a:custGeom>
            <a:avLst/>
            <a:gdLst/>
            <a:ahLst/>
            <a:cxnLst/>
            <a:rect l="l" t="t" r="r" b="b"/>
            <a:pathLst>
              <a:path w="7822151" h="1055990" extrusionOk="0">
                <a:moveTo>
                  <a:pt x="0" y="0"/>
                </a:moveTo>
                <a:lnTo>
                  <a:pt x="7822151" y="0"/>
                </a:lnTo>
                <a:lnTo>
                  <a:pt x="7822151" y="1055990"/>
                </a:lnTo>
                <a:lnTo>
                  <a:pt x="0" y="10559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4" name="Google Shape;264;g2bfa50067fe_2_71"/>
          <p:cNvPicPr preferRelativeResize="0"/>
          <p:nvPr/>
        </p:nvPicPr>
        <p:blipFill rotWithShape="1">
          <a:blip r:embed="rId4">
            <a:alphaModFix/>
          </a:blip>
          <a:srcRect t="4498"/>
          <a:stretch/>
        </p:blipFill>
        <p:spPr>
          <a:xfrm>
            <a:off x="7822151" y="750376"/>
            <a:ext cx="10465850" cy="9536625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g2bfa50067fe_2_71"/>
          <p:cNvSpPr txBox="1"/>
          <p:nvPr/>
        </p:nvSpPr>
        <p:spPr>
          <a:xfrm>
            <a:off x="1009074" y="7977333"/>
            <a:ext cx="48630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Envisioning Tourism 2050 (Travel Foundation, 2023)</a:t>
            </a:r>
            <a:endParaRPr sz="2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g2bfa50067fe_2_71"/>
          <p:cNvSpPr txBox="1"/>
          <p:nvPr/>
        </p:nvSpPr>
        <p:spPr>
          <a:xfrm>
            <a:off x="686526" y="2187339"/>
            <a:ext cx="3885600" cy="8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75" rIns="137150" bIns="68575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lang="en-US" sz="4200" b="1" i="0" u="none" strike="noStrike" cap="none">
                <a:solidFill>
                  <a:srgbClr val="14438F"/>
                </a:solidFill>
                <a:latin typeface="Arial"/>
                <a:ea typeface="Arial"/>
                <a:cs typeface="Arial"/>
                <a:sym typeface="Arial"/>
              </a:rPr>
              <a:t>Some context</a:t>
            </a:r>
            <a:endParaRPr sz="4200" b="1" i="0" u="none" strike="noStrike" cap="none">
              <a:solidFill>
                <a:srgbClr val="14438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bfa50067fe_2_79"/>
          <p:cNvSpPr/>
          <p:nvPr/>
        </p:nvSpPr>
        <p:spPr>
          <a:xfrm>
            <a:off x="10465849" y="-27290"/>
            <a:ext cx="7822151" cy="1055990"/>
          </a:xfrm>
          <a:custGeom>
            <a:avLst/>
            <a:gdLst/>
            <a:ahLst/>
            <a:cxnLst/>
            <a:rect l="l" t="t" r="r" b="b"/>
            <a:pathLst>
              <a:path w="7822151" h="1055990" extrusionOk="0">
                <a:moveTo>
                  <a:pt x="0" y="0"/>
                </a:moveTo>
                <a:lnTo>
                  <a:pt x="7822151" y="0"/>
                </a:lnTo>
                <a:lnTo>
                  <a:pt x="7822151" y="1055990"/>
                </a:lnTo>
                <a:lnTo>
                  <a:pt x="0" y="10559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3" name="Google Shape;273;g2bfa50067fe_2_7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0200" y="1028700"/>
            <a:ext cx="11777422" cy="91110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bfa50067fe_2_85"/>
          <p:cNvSpPr/>
          <p:nvPr/>
        </p:nvSpPr>
        <p:spPr>
          <a:xfrm>
            <a:off x="10465849" y="-27290"/>
            <a:ext cx="7822151" cy="1055990"/>
          </a:xfrm>
          <a:custGeom>
            <a:avLst/>
            <a:gdLst/>
            <a:ahLst/>
            <a:cxnLst/>
            <a:rect l="l" t="t" r="r" b="b"/>
            <a:pathLst>
              <a:path w="7822151" h="1055990" extrusionOk="0">
                <a:moveTo>
                  <a:pt x="0" y="0"/>
                </a:moveTo>
                <a:lnTo>
                  <a:pt x="7822151" y="0"/>
                </a:lnTo>
                <a:lnTo>
                  <a:pt x="7822151" y="1055990"/>
                </a:lnTo>
                <a:lnTo>
                  <a:pt x="0" y="10559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0" name="Google Shape;280;g2bfa50067fe_2_85"/>
          <p:cNvPicPr preferRelativeResize="0"/>
          <p:nvPr/>
        </p:nvPicPr>
        <p:blipFill rotWithShape="1">
          <a:blip r:embed="rId4">
            <a:alphaModFix/>
          </a:blip>
          <a:srcRect b="1864"/>
          <a:stretch/>
        </p:blipFill>
        <p:spPr>
          <a:xfrm>
            <a:off x="0" y="-11225"/>
            <a:ext cx="10332720" cy="10298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g2bfa50067fe_2_85"/>
          <p:cNvPicPr preferRelativeResize="0"/>
          <p:nvPr/>
        </p:nvPicPr>
        <p:blipFill rotWithShape="1">
          <a:blip r:embed="rId5">
            <a:alphaModFix/>
          </a:blip>
          <a:srcRect l="22779" t="89804" r="22893" b="238"/>
          <a:stretch/>
        </p:blipFill>
        <p:spPr>
          <a:xfrm>
            <a:off x="11783786" y="8829040"/>
            <a:ext cx="5780316" cy="999308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g2bfa50067fe_2_85"/>
          <p:cNvSpPr/>
          <p:nvPr/>
        </p:nvSpPr>
        <p:spPr>
          <a:xfrm>
            <a:off x="12045696" y="6966815"/>
            <a:ext cx="34335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JRC, 2023</a:t>
            </a:r>
            <a:endParaRPr sz="4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90A8"/>
        </a:solidFill>
        <a:effectLst/>
      </p:bgPr>
    </p:bg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bfa50067fe_2_93"/>
          <p:cNvSpPr/>
          <p:nvPr/>
        </p:nvSpPr>
        <p:spPr>
          <a:xfrm>
            <a:off x="0" y="0"/>
            <a:ext cx="18288000" cy="2881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g2bfa50067fe_2_93"/>
          <p:cNvSpPr/>
          <p:nvPr/>
        </p:nvSpPr>
        <p:spPr>
          <a:xfrm>
            <a:off x="10465849" y="-27290"/>
            <a:ext cx="7822151" cy="1055990"/>
          </a:xfrm>
          <a:custGeom>
            <a:avLst/>
            <a:gdLst/>
            <a:ahLst/>
            <a:cxnLst/>
            <a:rect l="l" t="t" r="r" b="b"/>
            <a:pathLst>
              <a:path w="7822151" h="1055990" extrusionOk="0">
                <a:moveTo>
                  <a:pt x="0" y="0"/>
                </a:moveTo>
                <a:lnTo>
                  <a:pt x="7822151" y="0"/>
                </a:lnTo>
                <a:lnTo>
                  <a:pt x="7822151" y="1055990"/>
                </a:lnTo>
                <a:lnTo>
                  <a:pt x="0" y="10559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g2bfa50067fe_2_93"/>
          <p:cNvSpPr/>
          <p:nvPr/>
        </p:nvSpPr>
        <p:spPr>
          <a:xfrm>
            <a:off x="0" y="7014755"/>
            <a:ext cx="18288000" cy="1987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1" name="Google Shape;291;g2bfa50067fe_2_9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6757" y="685802"/>
            <a:ext cx="9640388" cy="2195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g2bfa50067fe_2_9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6363" y="7359082"/>
            <a:ext cx="9858375" cy="1643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g2bfa50067fe_2_93"/>
          <p:cNvPicPr preferRelativeResize="0"/>
          <p:nvPr/>
        </p:nvPicPr>
        <p:blipFill rotWithShape="1">
          <a:blip r:embed="rId6">
            <a:alphaModFix/>
          </a:blip>
          <a:srcRect r="-60"/>
          <a:stretch/>
        </p:blipFill>
        <p:spPr>
          <a:xfrm>
            <a:off x="11812290" y="7173344"/>
            <a:ext cx="647571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g2bfa50067fe_2_93"/>
          <p:cNvSpPr txBox="1"/>
          <p:nvPr/>
        </p:nvSpPr>
        <p:spPr>
          <a:xfrm>
            <a:off x="529902" y="5212631"/>
            <a:ext cx="3818700" cy="11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75" rIns="137150" bIns="68575" anchor="b" anchorCtr="0">
            <a:normAutofit fontScale="925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60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MEASURE</a:t>
            </a:r>
            <a:endParaRPr/>
          </a:p>
        </p:txBody>
      </p:sp>
      <p:sp>
        <p:nvSpPr>
          <p:cNvPr id="295" name="Google Shape;295;g2bfa50067fe_2_93"/>
          <p:cNvSpPr txBox="1"/>
          <p:nvPr/>
        </p:nvSpPr>
        <p:spPr>
          <a:xfrm>
            <a:off x="2560751" y="3754707"/>
            <a:ext cx="5904000" cy="11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75" rIns="137150" bIns="68575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DECARBONISE</a:t>
            </a:r>
            <a:endParaRPr/>
          </a:p>
        </p:txBody>
      </p:sp>
      <p:sp>
        <p:nvSpPr>
          <p:cNvPr id="296" name="Google Shape;296;g2bfa50067fe_2_93"/>
          <p:cNvSpPr txBox="1"/>
          <p:nvPr/>
        </p:nvSpPr>
        <p:spPr>
          <a:xfrm>
            <a:off x="6374889" y="5329925"/>
            <a:ext cx="5904000" cy="11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75" rIns="137150" bIns="68575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REGENERATE</a:t>
            </a:r>
            <a:endParaRPr/>
          </a:p>
        </p:txBody>
      </p:sp>
      <p:sp>
        <p:nvSpPr>
          <p:cNvPr id="297" name="Google Shape;297;g2bfa50067fe_2_93"/>
          <p:cNvSpPr txBox="1"/>
          <p:nvPr/>
        </p:nvSpPr>
        <p:spPr>
          <a:xfrm>
            <a:off x="10644189" y="3864318"/>
            <a:ext cx="5904000" cy="11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75" rIns="137150" bIns="68575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COLABORATE</a:t>
            </a:r>
            <a:endParaRPr/>
          </a:p>
        </p:txBody>
      </p:sp>
      <p:sp>
        <p:nvSpPr>
          <p:cNvPr id="298" name="Google Shape;298;g2bfa50067fe_2_93"/>
          <p:cNvSpPr txBox="1"/>
          <p:nvPr/>
        </p:nvSpPr>
        <p:spPr>
          <a:xfrm>
            <a:off x="13382898" y="5353475"/>
            <a:ext cx="5101200" cy="11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75" rIns="137150" bIns="68575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FINANCE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bfa50067fe_2_108"/>
          <p:cNvSpPr/>
          <p:nvPr/>
        </p:nvSpPr>
        <p:spPr>
          <a:xfrm>
            <a:off x="10465849" y="-27290"/>
            <a:ext cx="7822151" cy="1055990"/>
          </a:xfrm>
          <a:custGeom>
            <a:avLst/>
            <a:gdLst/>
            <a:ahLst/>
            <a:cxnLst/>
            <a:rect l="l" t="t" r="r" b="b"/>
            <a:pathLst>
              <a:path w="7822151" h="1055990" extrusionOk="0">
                <a:moveTo>
                  <a:pt x="0" y="0"/>
                </a:moveTo>
                <a:lnTo>
                  <a:pt x="7822151" y="0"/>
                </a:lnTo>
                <a:lnTo>
                  <a:pt x="7822151" y="1055990"/>
                </a:lnTo>
                <a:lnTo>
                  <a:pt x="0" y="10559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g2bfa50067fe_2_108"/>
          <p:cNvSpPr txBox="1"/>
          <p:nvPr/>
        </p:nvSpPr>
        <p:spPr>
          <a:xfrm>
            <a:off x="8966200" y="3065460"/>
            <a:ext cx="8001000" cy="24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75" rIns="137150" bIns="68575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14438F"/>
                </a:solidFill>
                <a:latin typeface="Arial"/>
                <a:ea typeface="Arial"/>
                <a:cs typeface="Arial"/>
                <a:sym typeface="Arial"/>
              </a:rPr>
              <a:t>Transition Pathway for Tourism (2022) 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0" i="0" u="none" strike="noStrike" cap="none">
                <a:solidFill>
                  <a:srgbClr val="14438F"/>
                </a:solidFill>
                <a:latin typeface="Arial"/>
                <a:ea typeface="Arial"/>
                <a:cs typeface="Arial"/>
                <a:sym typeface="Arial"/>
              </a:rPr>
              <a:t>First transition pathway co-created with industry and civil society for a resilient, green and digital tourism ecosystem</a:t>
            </a:r>
            <a:endParaRPr sz="4000" b="0" i="0" u="none" strike="noStrike" cap="none">
              <a:solidFill>
                <a:srgbClr val="14438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6" name="Google Shape;306;g2bfa50067fe_2_108" descr="European Commission - Wikip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57224" y="6631822"/>
            <a:ext cx="4031976" cy="2795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g2bfa50067fe_2_1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1024" y="1229821"/>
            <a:ext cx="6873875" cy="849728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g2bfa50067fe_2_108"/>
          <p:cNvSpPr/>
          <p:nvPr/>
        </p:nvSpPr>
        <p:spPr>
          <a:xfrm>
            <a:off x="869950" y="1968501"/>
            <a:ext cx="6585000" cy="660300"/>
          </a:xfrm>
          <a:prstGeom prst="rect">
            <a:avLst/>
          </a:prstGeom>
          <a:solidFill>
            <a:srgbClr val="FFFF00">
              <a:alpha val="2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g2bfa50067fe_2_108"/>
          <p:cNvSpPr/>
          <p:nvPr/>
        </p:nvSpPr>
        <p:spPr>
          <a:xfrm>
            <a:off x="869950" y="6502400"/>
            <a:ext cx="6673800" cy="381900"/>
          </a:xfrm>
          <a:prstGeom prst="rect">
            <a:avLst/>
          </a:prstGeom>
          <a:solidFill>
            <a:srgbClr val="FFFF00">
              <a:alpha val="2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g2bfa50067fe_2_108"/>
          <p:cNvSpPr/>
          <p:nvPr/>
        </p:nvSpPr>
        <p:spPr>
          <a:xfrm>
            <a:off x="869948" y="8102602"/>
            <a:ext cx="6585000" cy="355200"/>
          </a:xfrm>
          <a:prstGeom prst="rect">
            <a:avLst/>
          </a:prstGeom>
          <a:solidFill>
            <a:srgbClr val="FFFF00">
              <a:alpha val="2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g2bfa50067fe_2_108"/>
          <p:cNvSpPr/>
          <p:nvPr/>
        </p:nvSpPr>
        <p:spPr>
          <a:xfrm>
            <a:off x="869949" y="5118102"/>
            <a:ext cx="6585000" cy="495300"/>
          </a:xfrm>
          <a:prstGeom prst="rect">
            <a:avLst/>
          </a:prstGeom>
          <a:solidFill>
            <a:srgbClr val="FFFF00">
              <a:alpha val="2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bfa50067fe_2_120"/>
          <p:cNvSpPr/>
          <p:nvPr/>
        </p:nvSpPr>
        <p:spPr>
          <a:xfrm>
            <a:off x="10465849" y="-27290"/>
            <a:ext cx="7822151" cy="1055990"/>
          </a:xfrm>
          <a:custGeom>
            <a:avLst/>
            <a:gdLst/>
            <a:ahLst/>
            <a:cxnLst/>
            <a:rect l="l" t="t" r="r" b="b"/>
            <a:pathLst>
              <a:path w="7822151" h="1055990" extrusionOk="0">
                <a:moveTo>
                  <a:pt x="0" y="0"/>
                </a:moveTo>
                <a:lnTo>
                  <a:pt x="7822151" y="0"/>
                </a:lnTo>
                <a:lnTo>
                  <a:pt x="7822151" y="1055990"/>
                </a:lnTo>
                <a:lnTo>
                  <a:pt x="0" y="10559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g2bfa50067fe_2_120"/>
          <p:cNvSpPr txBox="1"/>
          <p:nvPr/>
        </p:nvSpPr>
        <p:spPr>
          <a:xfrm>
            <a:off x="5156200" y="1768239"/>
            <a:ext cx="11328300" cy="9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75" rIns="137150" bIns="68575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14438F"/>
                </a:solidFill>
                <a:latin typeface="Arial"/>
                <a:ea typeface="Arial"/>
                <a:cs typeface="Arial"/>
                <a:sym typeface="Arial"/>
              </a:rPr>
              <a:t>2nd UfM Ministerial Declaration on Sustainable Blue Economy (2021)</a:t>
            </a:r>
            <a:endParaRPr sz="4000" b="1" i="0" u="none" strike="noStrike" cap="none">
              <a:solidFill>
                <a:srgbClr val="14438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g2bfa50067fe_2_120"/>
          <p:cNvSpPr txBox="1"/>
          <p:nvPr/>
        </p:nvSpPr>
        <p:spPr>
          <a:xfrm>
            <a:off x="5495924" y="3176470"/>
            <a:ext cx="10887000" cy="9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75" rIns="137150" bIns="68575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0" i="0" u="none" strike="noStrike" cap="none">
                <a:solidFill>
                  <a:srgbClr val="14438F"/>
                </a:solidFill>
                <a:latin typeface="Arial"/>
                <a:ea typeface="Arial"/>
                <a:cs typeface="Arial"/>
                <a:sym typeface="Arial"/>
              </a:rPr>
              <a:t> Roadmap for the implementation of the Declaration</a:t>
            </a:r>
            <a:endParaRPr sz="4000" b="0" i="0" u="none" strike="noStrike" cap="none">
              <a:solidFill>
                <a:srgbClr val="14438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0" name="Google Shape;320;g2bfa50067fe_2_1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47924" y="4192470"/>
            <a:ext cx="13012033" cy="591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g2bfa50067fe_2_120" descr="Union for the Mediterranean Member States - UfM"/>
          <p:cNvPicPr preferRelativeResize="0"/>
          <p:nvPr/>
        </p:nvPicPr>
        <p:blipFill rotWithShape="1">
          <a:blip r:embed="rId5">
            <a:alphaModFix/>
          </a:blip>
          <a:srcRect t="36016" b="30084"/>
          <a:stretch/>
        </p:blipFill>
        <p:spPr>
          <a:xfrm>
            <a:off x="269875" y="1072417"/>
            <a:ext cx="5619750" cy="1904999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g2bfa50067fe_2_120"/>
          <p:cNvSpPr/>
          <p:nvPr/>
        </p:nvSpPr>
        <p:spPr>
          <a:xfrm>
            <a:off x="3632200" y="5626100"/>
            <a:ext cx="8496300" cy="419100"/>
          </a:xfrm>
          <a:prstGeom prst="rect">
            <a:avLst/>
          </a:prstGeom>
          <a:solidFill>
            <a:srgbClr val="FFFF00">
              <a:alpha val="2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g2bfa50067fe_2_120"/>
          <p:cNvSpPr/>
          <p:nvPr/>
        </p:nvSpPr>
        <p:spPr>
          <a:xfrm>
            <a:off x="3632200" y="9461500"/>
            <a:ext cx="11081700" cy="317400"/>
          </a:xfrm>
          <a:prstGeom prst="rect">
            <a:avLst/>
          </a:prstGeom>
          <a:solidFill>
            <a:srgbClr val="FFFF00">
              <a:alpha val="2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2bfa50067fe_2_131"/>
          <p:cNvSpPr/>
          <p:nvPr/>
        </p:nvSpPr>
        <p:spPr>
          <a:xfrm>
            <a:off x="10465849" y="-27290"/>
            <a:ext cx="7822151" cy="1055990"/>
          </a:xfrm>
          <a:custGeom>
            <a:avLst/>
            <a:gdLst/>
            <a:ahLst/>
            <a:cxnLst/>
            <a:rect l="l" t="t" r="r" b="b"/>
            <a:pathLst>
              <a:path w="7822151" h="1055990" extrusionOk="0">
                <a:moveTo>
                  <a:pt x="0" y="0"/>
                </a:moveTo>
                <a:lnTo>
                  <a:pt x="7822151" y="0"/>
                </a:lnTo>
                <a:lnTo>
                  <a:pt x="7822151" y="1055990"/>
                </a:lnTo>
                <a:lnTo>
                  <a:pt x="0" y="10559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g2bfa50067fe_2_131"/>
          <p:cNvSpPr txBox="1"/>
          <p:nvPr/>
        </p:nvSpPr>
        <p:spPr>
          <a:xfrm>
            <a:off x="413798" y="4622800"/>
            <a:ext cx="5428200" cy="38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75" rIns="137150" bIns="68575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14438F"/>
                </a:solidFill>
                <a:latin typeface="Arial"/>
                <a:ea typeface="Arial"/>
                <a:cs typeface="Arial"/>
                <a:sym typeface="Arial"/>
              </a:rPr>
              <a:t>MEDITERRANEAN STRATEGY FOR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14438F"/>
                </a:solidFill>
                <a:latin typeface="Arial"/>
                <a:ea typeface="Arial"/>
                <a:cs typeface="Arial"/>
                <a:sym typeface="Arial"/>
              </a:rPr>
              <a:t>SUSTAINABLE DEVELOPMENT 2016-2025 (MSSD)</a:t>
            </a:r>
            <a:endParaRPr sz="4000" b="1" i="0" u="none" strike="noStrike" cap="none">
              <a:solidFill>
                <a:srgbClr val="14438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1" name="Google Shape;331;g2bfa50067fe_2_1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2012" y="1768238"/>
            <a:ext cx="5133975" cy="157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g2bfa50067fe_2_1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00862" y="1578650"/>
            <a:ext cx="10677343" cy="3978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g2bfa50067fe_2_1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72124" y="8355193"/>
            <a:ext cx="10503951" cy="1728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g2bfa50067fe_2_1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02990" y="5685384"/>
            <a:ext cx="10473085" cy="2541112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g2bfa50067fe_2_131"/>
          <p:cNvSpPr/>
          <p:nvPr/>
        </p:nvSpPr>
        <p:spPr>
          <a:xfrm>
            <a:off x="7002990" y="4021564"/>
            <a:ext cx="9252900" cy="461400"/>
          </a:xfrm>
          <a:prstGeom prst="rect">
            <a:avLst/>
          </a:prstGeom>
          <a:solidFill>
            <a:srgbClr val="FFFF00">
              <a:alpha val="2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2bfa50067fe_2_142"/>
          <p:cNvSpPr/>
          <p:nvPr/>
        </p:nvSpPr>
        <p:spPr>
          <a:xfrm>
            <a:off x="10465849" y="-27290"/>
            <a:ext cx="7822151" cy="1055990"/>
          </a:xfrm>
          <a:custGeom>
            <a:avLst/>
            <a:gdLst/>
            <a:ahLst/>
            <a:cxnLst/>
            <a:rect l="l" t="t" r="r" b="b"/>
            <a:pathLst>
              <a:path w="7822151" h="1055990" extrusionOk="0">
                <a:moveTo>
                  <a:pt x="0" y="0"/>
                </a:moveTo>
                <a:lnTo>
                  <a:pt x="7822151" y="0"/>
                </a:lnTo>
                <a:lnTo>
                  <a:pt x="7822151" y="1055990"/>
                </a:lnTo>
                <a:lnTo>
                  <a:pt x="0" y="10559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2" name="Google Shape;342;g2bfa50067fe_2_142" descr="Virginijus Sinkevičius on Twitter: &quot;Do you see the pattern? Above, the  warming stripes that show the change in temperature over the past 100+  years. Below we see the biodiversity stripes that show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"/>
            <a:ext cx="18288000" cy="10290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/>
          <p:nvPr/>
        </p:nvSpPr>
        <p:spPr>
          <a:xfrm>
            <a:off x="-2" y="0"/>
            <a:ext cx="18288002" cy="10287000"/>
          </a:xfrm>
          <a:prstGeom prst="rect">
            <a:avLst/>
          </a:prstGeom>
          <a:solidFill>
            <a:srgbClr val="F1EF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21"/>
          <p:cNvSpPr/>
          <p:nvPr/>
        </p:nvSpPr>
        <p:spPr>
          <a:xfrm rot="5400000">
            <a:off x="21432" y="-21431"/>
            <a:ext cx="9253536" cy="9296404"/>
          </a:xfrm>
          <a:custGeom>
            <a:avLst/>
            <a:gdLst/>
            <a:ahLst/>
            <a:cxnLst/>
            <a:rect l="l" t="t" r="r" b="b"/>
            <a:pathLst>
              <a:path w="6350000" h="6339840" extrusionOk="0">
                <a:moveTo>
                  <a:pt x="6350000" y="6339840"/>
                </a:moveTo>
                <a:lnTo>
                  <a:pt x="0" y="6339840"/>
                </a:lnTo>
                <a:lnTo>
                  <a:pt x="0" y="0"/>
                </a:lnTo>
                <a:lnTo>
                  <a:pt x="6350000" y="6339840"/>
                </a:lnTo>
                <a:close/>
              </a:path>
            </a:pathLst>
          </a:custGeom>
          <a:solidFill>
            <a:srgbClr val="D594A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21"/>
          <p:cNvSpPr/>
          <p:nvPr/>
        </p:nvSpPr>
        <p:spPr>
          <a:xfrm>
            <a:off x="10368470" y="9269110"/>
            <a:ext cx="7822151" cy="1055990"/>
          </a:xfrm>
          <a:custGeom>
            <a:avLst/>
            <a:gdLst/>
            <a:ahLst/>
            <a:cxnLst/>
            <a:rect l="l" t="t" r="r" b="b"/>
            <a:pathLst>
              <a:path w="7822151" h="1055990" extrusionOk="0">
                <a:moveTo>
                  <a:pt x="0" y="0"/>
                </a:moveTo>
                <a:lnTo>
                  <a:pt x="7822151" y="0"/>
                </a:lnTo>
                <a:lnTo>
                  <a:pt x="7822151" y="1055991"/>
                </a:lnTo>
                <a:lnTo>
                  <a:pt x="0" y="10559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1" name="Google Shape;111;p21"/>
          <p:cNvCxnSpPr/>
          <p:nvPr/>
        </p:nvCxnSpPr>
        <p:spPr>
          <a:xfrm rot="10800000" flipH="1">
            <a:off x="0" y="9253537"/>
            <a:ext cx="18288000" cy="2"/>
          </a:xfrm>
          <a:prstGeom prst="straightConnector1">
            <a:avLst/>
          </a:prstGeom>
          <a:noFill/>
          <a:ln w="9525" cap="rnd" cmpd="sng">
            <a:solidFill>
              <a:srgbClr val="15438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2" name="Google Shape;112;p21"/>
          <p:cNvSpPr txBox="1"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lay"/>
              <a:buNone/>
            </a:pPr>
            <a:r>
              <a:rPr lang="en-US"/>
              <a:t>Kick-off metting Agenda</a:t>
            </a:r>
            <a:endParaRPr/>
          </a:p>
        </p:txBody>
      </p:sp>
      <p:sp>
        <p:nvSpPr>
          <p:cNvPr id="113" name="Google Shape;113;p21"/>
          <p:cNvSpPr txBox="1">
            <a:spLocks noGrp="1"/>
          </p:cNvSpPr>
          <p:nvPr>
            <p:ph type="body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graphicFrame>
        <p:nvGraphicFramePr>
          <p:cNvPr id="114" name="Google Shape;114;p21"/>
          <p:cNvGraphicFramePr/>
          <p:nvPr/>
        </p:nvGraphicFramePr>
        <p:xfrm>
          <a:off x="7033703" y="1483518"/>
          <a:ext cx="4525400" cy="7058435"/>
        </p:xfrm>
        <a:graphic>
          <a:graphicData uri="http://schemas.openxmlformats.org/drawingml/2006/table">
            <a:tbl>
              <a:tblPr bandRow="1">
                <a:noFill/>
                <a:tableStyleId>{BFC2038D-ADFC-486D-8358-59E459655DA8}</a:tableStyleId>
              </a:tblPr>
              <a:tblGrid>
                <a:gridCol w="1574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0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0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b="1" u="none" strike="noStrike" cap="none"/>
                        <a:t>Time frame</a:t>
                      </a:r>
                      <a:endParaRPr sz="20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1275" marR="312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b="1" u="none" strike="noStrike" cap="none"/>
                        <a:t>Topic</a:t>
                      </a:r>
                      <a:endParaRPr sz="20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1275" marR="3127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0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/>
                        <a:t>11-11:15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1275" marR="312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/>
                        <a:t>Welcome and Introduction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1275" marR="3127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7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/>
                        <a:t>11:15- 11:30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1275" marR="312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/>
                        <a:t>Project Overview</a:t>
                      </a:r>
                      <a:endParaRPr sz="2000" u="none" strike="noStrike" cap="none"/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/>
                        <a:t> 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1275" marR="3127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0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/>
                        <a:t>11:30– 11:35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1275" marR="312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/>
                        <a:t>Status of Contracting</a:t>
                      </a:r>
                      <a:endParaRPr sz="2000" u="none" strike="noStrike" cap="none"/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/>
                        <a:t> 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1275" marR="3127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/>
                        <a:t>11:35-11:55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1275" marR="312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/>
                        <a:t>Project Management + Reporting</a:t>
                      </a:r>
                      <a:endParaRPr sz="2000" u="none" strike="noStrike" cap="none"/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/>
                        <a:t> </a:t>
                      </a:r>
                      <a:endParaRPr sz="2000" u="none" strike="noStrike" cap="none"/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/>
                        <a:t> 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1275" marR="3127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36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/>
                        <a:t>11:55 – 12:00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1275" marR="312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/>
                        <a:t>Q&amp;A session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1275" marR="31275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9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/>
                        <a:t>12:00- 12:40 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1275" marR="312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/>
                        <a:t>Work Package 1: METHODS AND LEARNINGS</a:t>
                      </a:r>
                      <a:endParaRPr sz="2000" u="none" strike="noStrike" cap="none"/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1275" marR="31275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9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/>
                        <a:t>12:40-13:00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1275" marR="312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/>
                        <a:t>Break</a:t>
                      </a:r>
                      <a:endParaRPr sz="2000" u="none" strike="noStrike" cap="none"/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1275" marR="31275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15" name="Google Shape;115;p21"/>
          <p:cNvGraphicFramePr/>
          <p:nvPr/>
        </p:nvGraphicFramePr>
        <p:xfrm>
          <a:off x="12308500" y="1483518"/>
          <a:ext cx="4981325" cy="7161585"/>
        </p:xfrm>
        <a:graphic>
          <a:graphicData uri="http://schemas.openxmlformats.org/drawingml/2006/table">
            <a:tbl>
              <a:tblPr bandRow="1">
                <a:noFill/>
                <a:tableStyleId>{BFC2038D-ADFC-486D-8358-59E459655DA8}</a:tableStyleId>
              </a:tblPr>
              <a:tblGrid>
                <a:gridCol w="2078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3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7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b="1" u="none" strike="noStrike" cap="none"/>
                        <a:t>Time frame</a:t>
                      </a:r>
                      <a:endParaRPr sz="20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1275" marR="312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b="1" u="none" strike="noStrike" cap="none"/>
                        <a:t>Topic</a:t>
                      </a:r>
                      <a:endParaRPr sz="20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1275" marR="3127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3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/>
                        <a:t>13:00- 13:40 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/>
                        <a:t>Work Package 2:  REGIONAL TOURISM CLIMATE GOVERNANCE &amp; POLICY</a:t>
                      </a:r>
                      <a:endParaRPr sz="2000" u="none" strike="noStrike" cap="none"/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62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/>
                        <a:t>13:40-14:10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/>
                        <a:t>Work Package 3: PILOT DESTINATION RESILIENCE </a:t>
                      </a:r>
                      <a:endParaRPr sz="2000" u="none" strike="noStrike" cap="none"/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/>
                        <a:t> 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4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/>
                        <a:t>14:10 – 14:30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/>
                        <a:t>Communication Overview</a:t>
                      </a:r>
                      <a:endParaRPr sz="2000" u="none" strike="noStrike" cap="none"/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48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/>
                        <a:t>14:30 -14:50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/>
                        <a:t>Q&amp;A session</a:t>
                      </a:r>
                      <a:endParaRPr sz="2000" u="none" strike="noStrike" cap="none"/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156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/>
                        <a:t>14:50 – 15:00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/>
                        <a:t>Conclusions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/>
                        <a:t> 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bfa50067fe_2_148"/>
          <p:cNvSpPr/>
          <p:nvPr/>
        </p:nvSpPr>
        <p:spPr>
          <a:xfrm>
            <a:off x="10465849" y="-27290"/>
            <a:ext cx="7822151" cy="1055990"/>
          </a:xfrm>
          <a:custGeom>
            <a:avLst/>
            <a:gdLst/>
            <a:ahLst/>
            <a:cxnLst/>
            <a:rect l="l" t="t" r="r" b="b"/>
            <a:pathLst>
              <a:path w="7822151" h="1055990" extrusionOk="0">
                <a:moveTo>
                  <a:pt x="0" y="0"/>
                </a:moveTo>
                <a:lnTo>
                  <a:pt x="7822151" y="0"/>
                </a:lnTo>
                <a:lnTo>
                  <a:pt x="7822151" y="1055990"/>
                </a:lnTo>
                <a:lnTo>
                  <a:pt x="0" y="10559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g2bfa50067fe_2_148"/>
          <p:cNvSpPr/>
          <p:nvPr/>
        </p:nvSpPr>
        <p:spPr>
          <a:xfrm>
            <a:off x="10581589" y="5016500"/>
            <a:ext cx="7590600" cy="45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rgbClr val="14438F"/>
                </a:solidFill>
                <a:latin typeface="Arial"/>
                <a:ea typeface="Arial"/>
                <a:cs typeface="Arial"/>
                <a:sym typeface="Arial"/>
              </a:rPr>
              <a:t> “Nature-based Solutions are actions to protect, sustainably manage and restore natural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rgbClr val="14438F"/>
                </a:solidFill>
                <a:latin typeface="Arial"/>
                <a:ea typeface="Arial"/>
                <a:cs typeface="Arial"/>
                <a:sym typeface="Arial"/>
              </a:rPr>
              <a:t>and modified ecosystems in ways that address societal challenges effectively and adaptively, to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rgbClr val="14438F"/>
                </a:solidFill>
                <a:latin typeface="Arial"/>
                <a:ea typeface="Arial"/>
                <a:cs typeface="Arial"/>
                <a:sym typeface="Arial"/>
              </a:rPr>
              <a:t>provide both human well-being and biodiversity benefits” (IUCN, 2016)</a:t>
            </a:r>
            <a:endParaRPr/>
          </a:p>
        </p:txBody>
      </p:sp>
      <p:pic>
        <p:nvPicPr>
          <p:cNvPr id="350" name="Google Shape;350;g2bfa50067fe_2_1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4717" y="0"/>
            <a:ext cx="9413987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2bfa50067fe_2_155"/>
          <p:cNvSpPr/>
          <p:nvPr/>
        </p:nvSpPr>
        <p:spPr>
          <a:xfrm>
            <a:off x="10465849" y="-27290"/>
            <a:ext cx="7822151" cy="1055990"/>
          </a:xfrm>
          <a:custGeom>
            <a:avLst/>
            <a:gdLst/>
            <a:ahLst/>
            <a:cxnLst/>
            <a:rect l="l" t="t" r="r" b="b"/>
            <a:pathLst>
              <a:path w="7822151" h="1055990" extrusionOk="0">
                <a:moveTo>
                  <a:pt x="0" y="0"/>
                </a:moveTo>
                <a:lnTo>
                  <a:pt x="7822151" y="0"/>
                </a:lnTo>
                <a:lnTo>
                  <a:pt x="7822151" y="1055990"/>
                </a:lnTo>
                <a:lnTo>
                  <a:pt x="0" y="10559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7" name="Google Shape;357;g2bfa50067fe_2_1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49401" y="1471025"/>
            <a:ext cx="15328426" cy="8436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2bfa50067fe_2_161"/>
          <p:cNvSpPr/>
          <p:nvPr/>
        </p:nvSpPr>
        <p:spPr>
          <a:xfrm>
            <a:off x="10465849" y="-27290"/>
            <a:ext cx="7822151" cy="1055990"/>
          </a:xfrm>
          <a:custGeom>
            <a:avLst/>
            <a:gdLst/>
            <a:ahLst/>
            <a:cxnLst/>
            <a:rect l="l" t="t" r="r" b="b"/>
            <a:pathLst>
              <a:path w="7822151" h="1055990" extrusionOk="0">
                <a:moveTo>
                  <a:pt x="0" y="0"/>
                </a:moveTo>
                <a:lnTo>
                  <a:pt x="7822151" y="0"/>
                </a:lnTo>
                <a:lnTo>
                  <a:pt x="7822151" y="1055990"/>
                </a:lnTo>
                <a:lnTo>
                  <a:pt x="0" y="10559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4" name="Google Shape;364;g2bfa50067fe_2_161"/>
          <p:cNvPicPr preferRelativeResize="0"/>
          <p:nvPr/>
        </p:nvPicPr>
        <p:blipFill rotWithShape="1">
          <a:blip r:embed="rId4">
            <a:alphaModFix/>
          </a:blip>
          <a:srcRect t="12372"/>
          <a:stretch/>
        </p:blipFill>
        <p:spPr>
          <a:xfrm>
            <a:off x="2087534" y="1600200"/>
            <a:ext cx="13639801" cy="2125980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g2bfa50067fe_2_161"/>
          <p:cNvSpPr/>
          <p:nvPr/>
        </p:nvSpPr>
        <p:spPr>
          <a:xfrm>
            <a:off x="2087534" y="4036459"/>
            <a:ext cx="14490600" cy="23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71484" marR="0" lvl="0" indent="-5714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600"/>
              <a:buFont typeface="Arial"/>
              <a:buChar char="•"/>
            </a:pPr>
            <a:r>
              <a:rPr lang="en-US" sz="3600" b="0" i="0" u="none" strike="noStrike" cap="none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Decrease greenhouse gas emissions related to deforestation and land use</a:t>
            </a:r>
            <a:endParaRPr/>
          </a:p>
          <a:p>
            <a:pPr marL="571484" marR="0" lvl="0" indent="-5714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600"/>
              <a:buFont typeface="Arial"/>
              <a:buChar char="•"/>
            </a:pPr>
            <a:r>
              <a:rPr lang="en-US" sz="3600" b="0" i="0" u="none" strike="noStrike" cap="none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Capture and store carbon dioxide from the atmosphere</a:t>
            </a:r>
            <a:endParaRPr/>
          </a:p>
          <a:p>
            <a:pPr marL="571484" marR="0" lvl="0" indent="-5714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600"/>
              <a:buFont typeface="Arial"/>
              <a:buChar char="•"/>
            </a:pPr>
            <a:r>
              <a:rPr lang="en-US" sz="3600" b="0" i="0" u="none" strike="noStrike" cap="none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Enhance resilience of ecosystems, and as such support societies to adapt to climate hazards</a:t>
            </a:r>
            <a:endParaRPr/>
          </a:p>
        </p:txBody>
      </p:sp>
      <p:pic>
        <p:nvPicPr>
          <p:cNvPr id="366" name="Google Shape;366;g2bfa50067fe_2_161"/>
          <p:cNvPicPr preferRelativeResize="0"/>
          <p:nvPr/>
        </p:nvPicPr>
        <p:blipFill rotWithShape="1">
          <a:blip r:embed="rId5">
            <a:alphaModFix/>
          </a:blip>
          <a:srcRect r="-755"/>
          <a:stretch/>
        </p:blipFill>
        <p:spPr>
          <a:xfrm>
            <a:off x="0" y="7287493"/>
            <a:ext cx="18426547" cy="31034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2bfa50067fe_2_169"/>
          <p:cNvSpPr/>
          <p:nvPr/>
        </p:nvSpPr>
        <p:spPr>
          <a:xfrm>
            <a:off x="10465849" y="-27290"/>
            <a:ext cx="7822151" cy="1055990"/>
          </a:xfrm>
          <a:custGeom>
            <a:avLst/>
            <a:gdLst/>
            <a:ahLst/>
            <a:cxnLst/>
            <a:rect l="l" t="t" r="r" b="b"/>
            <a:pathLst>
              <a:path w="7822151" h="1055990" extrusionOk="0">
                <a:moveTo>
                  <a:pt x="0" y="0"/>
                </a:moveTo>
                <a:lnTo>
                  <a:pt x="7822151" y="0"/>
                </a:lnTo>
                <a:lnTo>
                  <a:pt x="7822151" y="1055990"/>
                </a:lnTo>
                <a:lnTo>
                  <a:pt x="0" y="10559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3" name="Google Shape;373;g2bfa50067fe_2_169"/>
          <p:cNvPicPr preferRelativeResize="0"/>
          <p:nvPr/>
        </p:nvPicPr>
        <p:blipFill rotWithShape="1">
          <a:blip r:embed="rId4">
            <a:alphaModFix/>
          </a:blip>
          <a:srcRect t="3030" r="3484" b="6773"/>
          <a:stretch/>
        </p:blipFill>
        <p:spPr>
          <a:xfrm>
            <a:off x="1457251" y="0"/>
            <a:ext cx="8775122" cy="100864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"/>
          <p:cNvSpPr/>
          <p:nvPr/>
        </p:nvSpPr>
        <p:spPr>
          <a:xfrm>
            <a:off x="6233924" y="0"/>
            <a:ext cx="12063601" cy="6227572"/>
          </a:xfrm>
          <a:custGeom>
            <a:avLst/>
            <a:gdLst/>
            <a:ahLst/>
            <a:cxnLst/>
            <a:rect l="l" t="t" r="r" b="b"/>
            <a:pathLst>
              <a:path w="18378676" h="6227572" extrusionOk="0">
                <a:moveTo>
                  <a:pt x="0" y="0"/>
                </a:moveTo>
                <a:lnTo>
                  <a:pt x="18378676" y="0"/>
                </a:lnTo>
                <a:lnTo>
                  <a:pt x="18378676" y="6227572"/>
                </a:lnTo>
                <a:lnTo>
                  <a:pt x="0" y="62275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r="-5233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9" name="Google Shape;379;p4"/>
          <p:cNvPicPr preferRelativeResize="0"/>
          <p:nvPr/>
        </p:nvPicPr>
        <p:blipFill rotWithShape="1">
          <a:blip r:embed="rId4">
            <a:alphaModFix/>
          </a:blip>
          <a:srcRect l="23112" t="20446" b="35609"/>
          <a:stretch/>
        </p:blipFill>
        <p:spPr>
          <a:xfrm>
            <a:off x="0" y="0"/>
            <a:ext cx="17997987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4"/>
          <p:cNvSpPr/>
          <p:nvPr/>
        </p:nvSpPr>
        <p:spPr>
          <a:xfrm rot="10800000">
            <a:off x="0" y="7065308"/>
            <a:ext cx="3221692" cy="3221692"/>
          </a:xfrm>
          <a:custGeom>
            <a:avLst/>
            <a:gdLst/>
            <a:ahLst/>
            <a:cxnLst/>
            <a:rect l="l" t="t" r="r" b="b"/>
            <a:pathLst>
              <a:path w="3221692" h="3221692" extrusionOk="0">
                <a:moveTo>
                  <a:pt x="0" y="0"/>
                </a:moveTo>
                <a:lnTo>
                  <a:pt x="3221692" y="0"/>
                </a:lnTo>
                <a:lnTo>
                  <a:pt x="3221692" y="3221692"/>
                </a:lnTo>
                <a:lnTo>
                  <a:pt x="0" y="32216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4"/>
          <p:cNvSpPr/>
          <p:nvPr/>
        </p:nvSpPr>
        <p:spPr>
          <a:xfrm rot="5400000">
            <a:off x="9447738" y="1437213"/>
            <a:ext cx="8849787" cy="8849787"/>
          </a:xfrm>
          <a:custGeom>
            <a:avLst/>
            <a:gdLst/>
            <a:ahLst/>
            <a:cxnLst/>
            <a:rect l="l" t="t" r="r" b="b"/>
            <a:pathLst>
              <a:path w="8849787" h="8849787" extrusionOk="0">
                <a:moveTo>
                  <a:pt x="0" y="0"/>
                </a:moveTo>
                <a:lnTo>
                  <a:pt x="8849787" y="0"/>
                </a:lnTo>
                <a:lnTo>
                  <a:pt x="8849787" y="8849787"/>
                </a:lnTo>
                <a:lnTo>
                  <a:pt x="0" y="88497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4"/>
          <p:cNvSpPr/>
          <p:nvPr/>
        </p:nvSpPr>
        <p:spPr>
          <a:xfrm>
            <a:off x="290013" y="258878"/>
            <a:ext cx="4549722" cy="1910745"/>
          </a:xfrm>
          <a:custGeom>
            <a:avLst/>
            <a:gdLst/>
            <a:ahLst/>
            <a:cxnLst/>
            <a:rect l="l" t="t" r="r" b="b"/>
            <a:pathLst>
              <a:path w="4549722" h="1910745" extrusionOk="0">
                <a:moveTo>
                  <a:pt x="0" y="0"/>
                </a:moveTo>
                <a:lnTo>
                  <a:pt x="4549722" y="0"/>
                </a:lnTo>
                <a:lnTo>
                  <a:pt x="4549722" y="1910745"/>
                </a:lnTo>
                <a:lnTo>
                  <a:pt x="0" y="19107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 w="38100" cap="sq" cmpd="sng">
            <a:solidFill>
              <a:srgbClr val="15438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3" name="Google Shape;383;p4"/>
          <p:cNvGrpSpPr/>
          <p:nvPr/>
        </p:nvGrpSpPr>
        <p:grpSpPr>
          <a:xfrm>
            <a:off x="0" y="8999945"/>
            <a:ext cx="18297525" cy="1287055"/>
            <a:chOff x="0" y="-38100"/>
            <a:chExt cx="4819101" cy="338977"/>
          </a:xfrm>
        </p:grpSpPr>
        <p:sp>
          <p:nvSpPr>
            <p:cNvPr id="384" name="Google Shape;384;p4"/>
            <p:cNvSpPr/>
            <p:nvPr/>
          </p:nvSpPr>
          <p:spPr>
            <a:xfrm>
              <a:off x="0" y="0"/>
              <a:ext cx="4819101" cy="300877"/>
            </a:xfrm>
            <a:custGeom>
              <a:avLst/>
              <a:gdLst/>
              <a:ahLst/>
              <a:cxnLst/>
              <a:rect l="l" t="t" r="r" b="b"/>
              <a:pathLst>
                <a:path w="4819101" h="300877" extrusionOk="0">
                  <a:moveTo>
                    <a:pt x="0" y="0"/>
                  </a:moveTo>
                  <a:lnTo>
                    <a:pt x="4819101" y="0"/>
                  </a:lnTo>
                  <a:lnTo>
                    <a:pt x="4819101" y="300877"/>
                  </a:lnTo>
                  <a:lnTo>
                    <a:pt x="0" y="300877"/>
                  </a:lnTo>
                  <a:close/>
                </a:path>
              </a:pathLst>
            </a:custGeom>
            <a:solidFill>
              <a:srgbClr val="FFFFFF"/>
            </a:solidFill>
            <a:ln w="38100" cap="sq" cmpd="sng">
              <a:solidFill>
                <a:srgbClr val="15438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4"/>
            <p:cNvSpPr txBox="1"/>
            <p:nvPr/>
          </p:nvSpPr>
          <p:spPr>
            <a:xfrm>
              <a:off x="0" y="-38100"/>
              <a:ext cx="4819101" cy="3389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6" name="Google Shape;386;p4"/>
          <p:cNvSpPr/>
          <p:nvPr/>
        </p:nvSpPr>
        <p:spPr>
          <a:xfrm>
            <a:off x="17156478" y="8161402"/>
            <a:ext cx="1028700" cy="918115"/>
          </a:xfrm>
          <a:custGeom>
            <a:avLst/>
            <a:gdLst/>
            <a:ahLst/>
            <a:cxnLst/>
            <a:rect l="l" t="t" r="r" b="b"/>
            <a:pathLst>
              <a:path w="1028700" h="918115" extrusionOk="0">
                <a:moveTo>
                  <a:pt x="0" y="0"/>
                </a:moveTo>
                <a:lnTo>
                  <a:pt x="1028700" y="0"/>
                </a:lnTo>
                <a:lnTo>
                  <a:pt x="1028700" y="918114"/>
                </a:lnTo>
                <a:lnTo>
                  <a:pt x="0" y="9181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4"/>
          <p:cNvSpPr txBox="1">
            <a:spLocks noGrp="1"/>
          </p:cNvSpPr>
          <p:nvPr>
            <p:ph type="ctrTitle"/>
          </p:nvPr>
        </p:nvSpPr>
        <p:spPr>
          <a:xfrm>
            <a:off x="1372663" y="2566029"/>
            <a:ext cx="74676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0"/>
              <a:buFont typeface="Play"/>
              <a:buNone/>
            </a:pPr>
            <a:r>
              <a:rPr lang="en-US" b="1"/>
              <a:t>Project scope</a:t>
            </a:r>
            <a:endParaRPr>
              <a:solidFill>
                <a:srgbClr val="074F6A"/>
              </a:solidFill>
            </a:endParaRPr>
          </a:p>
        </p:txBody>
      </p:sp>
      <p:sp>
        <p:nvSpPr>
          <p:cNvPr id="388" name="Google Shape;388;p4"/>
          <p:cNvSpPr txBox="1">
            <a:spLocks noGrp="1"/>
          </p:cNvSpPr>
          <p:nvPr>
            <p:ph type="subTitle" idx="1"/>
          </p:nvPr>
        </p:nvSpPr>
        <p:spPr>
          <a:xfrm>
            <a:off x="1372452" y="7165410"/>
            <a:ext cx="7467600" cy="744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45"/>
              <a:buNone/>
            </a:pPr>
            <a:r>
              <a:rPr lang="en-US">
                <a:solidFill>
                  <a:srgbClr val="074F6A"/>
                </a:solidFill>
              </a:rPr>
              <a:t>Luca Santarossa, consultant</a:t>
            </a:r>
            <a:endParaRPr>
              <a:solidFill>
                <a:srgbClr val="074F6A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45"/>
              <a:buNone/>
            </a:pPr>
            <a:endParaRPr>
              <a:solidFill>
                <a:srgbClr val="074F6A"/>
              </a:solidFill>
            </a:endParaRPr>
          </a:p>
        </p:txBody>
      </p:sp>
      <p:grpSp>
        <p:nvGrpSpPr>
          <p:cNvPr id="389" name="Google Shape;389;p4"/>
          <p:cNvGrpSpPr/>
          <p:nvPr/>
        </p:nvGrpSpPr>
        <p:grpSpPr>
          <a:xfrm>
            <a:off x="152400" y="9310983"/>
            <a:ext cx="18140072" cy="885815"/>
            <a:chOff x="152400" y="9310983"/>
            <a:chExt cx="18140072" cy="885815"/>
          </a:xfrm>
        </p:grpSpPr>
        <p:pic>
          <p:nvPicPr>
            <p:cNvPr id="390" name="Google Shape;390;p4" descr="A black and white logo&#10;&#10;Description automatically generated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859444" y="9395246"/>
              <a:ext cx="1589356" cy="70125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91" name="Google Shape;391;p4"/>
            <p:cNvGrpSpPr/>
            <p:nvPr/>
          </p:nvGrpSpPr>
          <p:grpSpPr>
            <a:xfrm>
              <a:off x="152400" y="9310983"/>
              <a:ext cx="18140072" cy="885815"/>
              <a:chOff x="152400" y="9310983"/>
              <a:chExt cx="18140072" cy="885815"/>
            </a:xfrm>
          </p:grpSpPr>
          <p:grpSp>
            <p:nvGrpSpPr>
              <p:cNvPr id="392" name="Google Shape;392;p4"/>
              <p:cNvGrpSpPr/>
              <p:nvPr/>
            </p:nvGrpSpPr>
            <p:grpSpPr>
              <a:xfrm>
                <a:off x="152400" y="9310983"/>
                <a:ext cx="18140072" cy="885815"/>
                <a:chOff x="224128" y="9310983"/>
                <a:chExt cx="18140072" cy="885815"/>
              </a:xfrm>
            </p:grpSpPr>
            <p:sp>
              <p:nvSpPr>
                <p:cNvPr id="393" name="Google Shape;393;p4"/>
                <p:cNvSpPr/>
                <p:nvPr/>
              </p:nvSpPr>
              <p:spPr>
                <a:xfrm>
                  <a:off x="224128" y="9310983"/>
                  <a:ext cx="1547842" cy="8687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42" h="868704" extrusionOk="0">
                      <a:moveTo>
                        <a:pt x="0" y="0"/>
                      </a:moveTo>
                      <a:lnTo>
                        <a:pt x="1547842" y="0"/>
                      </a:lnTo>
                      <a:lnTo>
                        <a:pt x="1547842" y="868704"/>
                      </a:lnTo>
                      <a:lnTo>
                        <a:pt x="0" y="86870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rotWithShape="1">
                  <a:blip r:embed="rId10">
                    <a:alphaModFix/>
                  </a:blip>
                  <a:stretch>
                    <a:fillRect/>
                  </a:stretch>
                </a:blip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4" name="Google Shape;394;p4"/>
                <p:cNvSpPr/>
                <p:nvPr/>
              </p:nvSpPr>
              <p:spPr>
                <a:xfrm>
                  <a:off x="14325716" y="9486900"/>
                  <a:ext cx="1824212" cy="587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4212" h="587396" extrusionOk="0">
                      <a:moveTo>
                        <a:pt x="0" y="0"/>
                      </a:moveTo>
                      <a:lnTo>
                        <a:pt x="1824212" y="0"/>
                      </a:lnTo>
                      <a:lnTo>
                        <a:pt x="1824212" y="587396"/>
                      </a:lnTo>
                      <a:lnTo>
                        <a:pt x="0" y="58739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rotWithShape="1">
                  <a:blip r:embed="rId11">
                    <a:alphaModFix/>
                  </a:blip>
                  <a:stretch>
                    <a:fillRect/>
                  </a:stretch>
                </a:blip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5" name="Google Shape;395;p4"/>
                <p:cNvSpPr/>
                <p:nvPr/>
              </p:nvSpPr>
              <p:spPr>
                <a:xfrm>
                  <a:off x="16234506" y="9486900"/>
                  <a:ext cx="2129694" cy="709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9694" h="709898" extrusionOk="0">
                      <a:moveTo>
                        <a:pt x="0" y="0"/>
                      </a:moveTo>
                      <a:lnTo>
                        <a:pt x="2129694" y="0"/>
                      </a:lnTo>
                      <a:lnTo>
                        <a:pt x="2129694" y="709898"/>
                      </a:lnTo>
                      <a:lnTo>
                        <a:pt x="0" y="70989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rotWithShape="1">
                  <a:blip r:embed="rId12">
                    <a:alphaModFix/>
                  </a:blip>
                  <a:stretch>
                    <a:fillRect/>
                  </a:stretch>
                </a:blip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6" name="Google Shape;396;p4"/>
                <p:cNvSpPr/>
                <p:nvPr/>
              </p:nvSpPr>
              <p:spPr>
                <a:xfrm>
                  <a:off x="9696678" y="9410700"/>
                  <a:ext cx="2414650" cy="701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4650" h="701255" extrusionOk="0">
                      <a:moveTo>
                        <a:pt x="0" y="0"/>
                      </a:moveTo>
                      <a:lnTo>
                        <a:pt x="2414649" y="0"/>
                      </a:lnTo>
                      <a:lnTo>
                        <a:pt x="2414649" y="701254"/>
                      </a:lnTo>
                      <a:lnTo>
                        <a:pt x="0" y="7012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rotWithShape="1">
                  <a:blip r:embed="rId13">
                    <a:alphaModFix/>
                  </a:blip>
                  <a:stretch>
                    <a:fillRect/>
                  </a:stretch>
                </a:blip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7" name="Google Shape;397;p4"/>
                <p:cNvSpPr/>
                <p:nvPr/>
              </p:nvSpPr>
              <p:spPr>
                <a:xfrm>
                  <a:off x="5558128" y="9334500"/>
                  <a:ext cx="866504" cy="8409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6504" h="840976" extrusionOk="0">
                      <a:moveTo>
                        <a:pt x="0" y="0"/>
                      </a:moveTo>
                      <a:lnTo>
                        <a:pt x="866504" y="0"/>
                      </a:lnTo>
                      <a:lnTo>
                        <a:pt x="866504" y="840975"/>
                      </a:lnTo>
                      <a:lnTo>
                        <a:pt x="0" y="840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rotWithShape="1">
                  <a:blip r:embed="rId14">
                    <a:alphaModFix/>
                  </a:blip>
                  <a:stretch>
                    <a:fillRect/>
                  </a:stretch>
                </a:blip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8" name="Google Shape;398;p4"/>
                <p:cNvSpPr/>
                <p:nvPr/>
              </p:nvSpPr>
              <p:spPr>
                <a:xfrm>
                  <a:off x="4272049" y="9410700"/>
                  <a:ext cx="1284497" cy="706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4497" h="706309" extrusionOk="0">
                      <a:moveTo>
                        <a:pt x="0" y="0"/>
                      </a:moveTo>
                      <a:lnTo>
                        <a:pt x="1284497" y="0"/>
                      </a:lnTo>
                      <a:lnTo>
                        <a:pt x="1284497" y="706309"/>
                      </a:lnTo>
                      <a:lnTo>
                        <a:pt x="0" y="70630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rotWithShape="1">
                  <a:blip r:embed="rId15">
                    <a:alphaModFix/>
                  </a:blip>
                  <a:stretch>
                    <a:fillRect/>
                  </a:stretch>
                </a:blip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9" name="Google Shape;399;p4"/>
                <p:cNvSpPr/>
                <p:nvPr/>
              </p:nvSpPr>
              <p:spPr>
                <a:xfrm>
                  <a:off x="12187528" y="9440054"/>
                  <a:ext cx="2021227" cy="6564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227" h="656446" extrusionOk="0">
                      <a:moveTo>
                        <a:pt x="0" y="0"/>
                      </a:moveTo>
                      <a:lnTo>
                        <a:pt x="2021228" y="0"/>
                      </a:lnTo>
                      <a:lnTo>
                        <a:pt x="2021228" y="656446"/>
                      </a:lnTo>
                      <a:lnTo>
                        <a:pt x="0" y="6564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rotWithShape="1">
                  <a:blip r:embed="rId16">
                    <a:alphaModFix/>
                  </a:blip>
                  <a:stretch>
                    <a:fillRect l="-6024" t="-557" r="-10911"/>
                  </a:stretch>
                </a:blip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0" name="Google Shape;400;p4"/>
                <p:cNvSpPr/>
                <p:nvPr/>
              </p:nvSpPr>
              <p:spPr>
                <a:xfrm>
                  <a:off x="1862471" y="9387396"/>
                  <a:ext cx="2314328" cy="709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4328" h="709104" extrusionOk="0">
                      <a:moveTo>
                        <a:pt x="0" y="0"/>
                      </a:moveTo>
                      <a:lnTo>
                        <a:pt x="2314328" y="0"/>
                      </a:lnTo>
                      <a:lnTo>
                        <a:pt x="2314328" y="709104"/>
                      </a:lnTo>
                      <a:lnTo>
                        <a:pt x="0" y="70910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rotWithShape="1">
                  <a:blip r:embed="rId17">
                    <a:alphaModFix/>
                  </a:blip>
                  <a:stretch>
                    <a:fillRect l="-34765" t="-132092" r="-60097" b="-125638"/>
                  </a:stretch>
                </a:blip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401" name="Google Shape;401;p4" descr="A white background with black text&#10;&#10;Description automatically generated"/>
              <p:cNvPicPr preferRelativeResize="0"/>
              <p:nvPr/>
            </p:nvPicPr>
            <p:blipFill rotWithShape="1">
              <a:blip r:embed="rId18">
                <a:alphaModFix/>
              </a:blip>
              <a:srcRect/>
              <a:stretch/>
            </p:blipFill>
            <p:spPr>
              <a:xfrm>
                <a:off x="6324600" y="9491724"/>
                <a:ext cx="1409703" cy="57774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402" name="Google Shape;402;p4"/>
          <p:cNvSpPr txBox="1"/>
          <p:nvPr/>
        </p:nvSpPr>
        <p:spPr>
          <a:xfrm>
            <a:off x="6106886" y="1286438"/>
            <a:ext cx="4683034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Kick-off meeting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Tuesday, March 5, 2024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28"/>
          <p:cNvSpPr/>
          <p:nvPr/>
        </p:nvSpPr>
        <p:spPr>
          <a:xfrm>
            <a:off x="14217" y="-113694"/>
            <a:ext cx="18288000" cy="3835547"/>
          </a:xfrm>
          <a:custGeom>
            <a:avLst/>
            <a:gdLst/>
            <a:ahLst/>
            <a:cxnLst/>
            <a:rect l="l" t="t" r="r" b="b"/>
            <a:pathLst>
              <a:path w="20465429" h="4094626" extrusionOk="0">
                <a:moveTo>
                  <a:pt x="0" y="0"/>
                </a:moveTo>
                <a:lnTo>
                  <a:pt x="20465429" y="0"/>
                </a:lnTo>
                <a:lnTo>
                  <a:pt x="20465429" y="4094627"/>
                </a:lnTo>
                <a:lnTo>
                  <a:pt x="0" y="40946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2166" t="-8730" r="-799" b="-197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8" name="Google Shape;408;p28"/>
          <p:cNvGrpSpPr/>
          <p:nvPr/>
        </p:nvGrpSpPr>
        <p:grpSpPr>
          <a:xfrm>
            <a:off x="0" y="-148117"/>
            <a:ext cx="18287999" cy="1317801"/>
            <a:chOff x="0" y="-38100"/>
            <a:chExt cx="4915135" cy="338977"/>
          </a:xfrm>
        </p:grpSpPr>
        <p:sp>
          <p:nvSpPr>
            <p:cNvPr id="409" name="Google Shape;409;p28"/>
            <p:cNvSpPr/>
            <p:nvPr/>
          </p:nvSpPr>
          <p:spPr>
            <a:xfrm>
              <a:off x="0" y="0"/>
              <a:ext cx="4915134" cy="300877"/>
            </a:xfrm>
            <a:custGeom>
              <a:avLst/>
              <a:gdLst/>
              <a:ahLst/>
              <a:cxnLst/>
              <a:rect l="l" t="t" r="r" b="b"/>
              <a:pathLst>
                <a:path w="4915134" h="300877" extrusionOk="0">
                  <a:moveTo>
                    <a:pt x="0" y="0"/>
                  </a:moveTo>
                  <a:lnTo>
                    <a:pt x="4915134" y="0"/>
                  </a:lnTo>
                  <a:lnTo>
                    <a:pt x="4915134" y="300877"/>
                  </a:lnTo>
                  <a:lnTo>
                    <a:pt x="0" y="300877"/>
                  </a:ln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3533CD"/>
                </a:gs>
              </a:gsLst>
              <a:lin ang="0" scaled="0"/>
            </a:gradFill>
            <a:ln w="38100" cap="sq" cmpd="sng">
              <a:solidFill>
                <a:srgbClr val="15438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28"/>
            <p:cNvSpPr txBox="1"/>
            <p:nvPr/>
          </p:nvSpPr>
          <p:spPr>
            <a:xfrm>
              <a:off x="0" y="-38100"/>
              <a:ext cx="4915135" cy="3389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1" name="Google Shape;411;p28"/>
          <p:cNvSpPr/>
          <p:nvPr/>
        </p:nvSpPr>
        <p:spPr>
          <a:xfrm>
            <a:off x="184075" y="0"/>
            <a:ext cx="7822151" cy="1055990"/>
          </a:xfrm>
          <a:custGeom>
            <a:avLst/>
            <a:gdLst/>
            <a:ahLst/>
            <a:cxnLst/>
            <a:rect l="l" t="t" r="r" b="b"/>
            <a:pathLst>
              <a:path w="7822151" h="1055990" extrusionOk="0">
                <a:moveTo>
                  <a:pt x="0" y="0"/>
                </a:moveTo>
                <a:lnTo>
                  <a:pt x="7822152" y="0"/>
                </a:lnTo>
                <a:lnTo>
                  <a:pt x="7822152" y="1055990"/>
                </a:lnTo>
                <a:lnTo>
                  <a:pt x="0" y="10559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28"/>
          <p:cNvSpPr/>
          <p:nvPr/>
        </p:nvSpPr>
        <p:spPr>
          <a:xfrm rot="10800000" flipH="1">
            <a:off x="0" y="9639300"/>
            <a:ext cx="18287995" cy="45719"/>
          </a:xfrm>
          <a:custGeom>
            <a:avLst/>
            <a:gdLst/>
            <a:ahLst/>
            <a:cxnLst/>
            <a:rect l="l" t="t" r="r" b="b"/>
            <a:pathLst>
              <a:path w="18434764" h="118745" extrusionOk="0">
                <a:moveTo>
                  <a:pt x="0" y="0"/>
                </a:moveTo>
                <a:lnTo>
                  <a:pt x="18434764" y="0"/>
                </a:lnTo>
                <a:lnTo>
                  <a:pt x="18434764" y="118745"/>
                </a:lnTo>
                <a:lnTo>
                  <a:pt x="0" y="1187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2248520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28"/>
          <p:cNvSpPr/>
          <p:nvPr/>
        </p:nvSpPr>
        <p:spPr>
          <a:xfrm>
            <a:off x="17070685" y="55293"/>
            <a:ext cx="1028700" cy="918115"/>
          </a:xfrm>
          <a:custGeom>
            <a:avLst/>
            <a:gdLst/>
            <a:ahLst/>
            <a:cxnLst/>
            <a:rect l="l" t="t" r="r" b="b"/>
            <a:pathLst>
              <a:path w="1028700" h="918115" extrusionOk="0">
                <a:moveTo>
                  <a:pt x="0" y="0"/>
                </a:moveTo>
                <a:lnTo>
                  <a:pt x="1028700" y="0"/>
                </a:lnTo>
                <a:lnTo>
                  <a:pt x="1028700" y="918114"/>
                </a:lnTo>
                <a:lnTo>
                  <a:pt x="0" y="9181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28"/>
          <p:cNvSpPr txBox="1">
            <a:spLocks noGrp="1"/>
          </p:cNvSpPr>
          <p:nvPr>
            <p:ph type="title"/>
          </p:nvPr>
        </p:nvSpPr>
        <p:spPr>
          <a:xfrm>
            <a:off x="184075" y="1387382"/>
            <a:ext cx="14630400" cy="1466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Play"/>
              <a:buNone/>
            </a:pPr>
            <a:r>
              <a:rPr lang="en-US" sz="6600" b="1"/>
              <a:t>Project’s theory-of-change</a:t>
            </a:r>
            <a:endParaRPr>
              <a:solidFill>
                <a:srgbClr val="074F6A"/>
              </a:solidFill>
            </a:endParaRPr>
          </a:p>
        </p:txBody>
      </p:sp>
      <p:sp>
        <p:nvSpPr>
          <p:cNvPr id="415" name="Google Shape;415;p28"/>
          <p:cNvSpPr txBox="1"/>
          <p:nvPr/>
        </p:nvSpPr>
        <p:spPr>
          <a:xfrm>
            <a:off x="386750" y="2509077"/>
            <a:ext cx="17542933" cy="77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4200" b="0" i="0" u="sng" strike="noStrike" cap="none">
                <a:solidFill>
                  <a:srgbClr val="00000A"/>
                </a:solidFill>
                <a:latin typeface="Calibri"/>
                <a:ea typeface="Calibri"/>
                <a:cs typeface="Calibri"/>
                <a:sym typeface="Calibri"/>
              </a:rPr>
              <a:t>issue</a:t>
            </a:r>
            <a:r>
              <a:rPr lang="en-US" sz="4200" b="0" i="0" u="none" strike="noStrike" cap="none">
                <a:solidFill>
                  <a:srgbClr val="00000A"/>
                </a:solidFill>
                <a:latin typeface="Calibri"/>
                <a:ea typeface="Calibri"/>
                <a:cs typeface="Calibri"/>
                <a:sym typeface="Calibri"/>
              </a:rPr>
              <a:t>: tourism destinations with natural assets of high value and suffering major </a:t>
            </a:r>
            <a:r>
              <a:rPr lang="en-US" sz="4200" b="1" i="0" u="none" strike="noStrike" cap="none">
                <a:solidFill>
                  <a:srgbClr val="00000A"/>
                </a:solidFill>
                <a:latin typeface="Calibri"/>
                <a:ea typeface="Calibri"/>
                <a:cs typeface="Calibri"/>
                <a:sym typeface="Calibri"/>
              </a:rPr>
              <a:t>tourism-related impacts on/from Climate Change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4200" b="0" i="0" u="none" strike="noStrike" cap="none">
              <a:solidFill>
                <a:srgbClr val="00000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4200" b="0" i="0" u="none" strike="noStrike" cap="none">
                <a:solidFill>
                  <a:srgbClr val="00000A"/>
                </a:solidFill>
                <a:latin typeface="Calibri"/>
                <a:ea typeface="Calibri"/>
                <a:cs typeface="Calibri"/>
                <a:sym typeface="Calibri"/>
              </a:rPr>
              <a:t>=&gt; </a:t>
            </a:r>
            <a:r>
              <a:rPr lang="en-US" sz="4200" b="0" i="0" u="sng" strike="noStrike" cap="none">
                <a:solidFill>
                  <a:srgbClr val="00000A"/>
                </a:solidFill>
                <a:latin typeface="Calibri"/>
                <a:ea typeface="Calibri"/>
                <a:cs typeface="Calibri"/>
                <a:sym typeface="Calibri"/>
              </a:rPr>
              <a:t>solution</a:t>
            </a:r>
            <a:r>
              <a:rPr lang="en-US" sz="4200" b="0" i="0" u="none" strike="noStrike" cap="none">
                <a:solidFill>
                  <a:srgbClr val="00000A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4200" b="1" i="0" u="none" strike="noStrike" cap="none">
                <a:solidFill>
                  <a:srgbClr val="00000A"/>
                </a:solidFill>
                <a:latin typeface="Calibri"/>
                <a:ea typeface="Calibri"/>
                <a:cs typeface="Calibri"/>
                <a:sym typeface="Calibri"/>
              </a:rPr>
              <a:t>improving the regional tourism governing capacities </a:t>
            </a:r>
            <a:r>
              <a:rPr lang="en-US" sz="4200" b="0" i="0" u="none" strike="noStrike" cap="none">
                <a:solidFill>
                  <a:srgbClr val="00000A"/>
                </a:solidFill>
                <a:latin typeface="Calibri"/>
                <a:ea typeface="Calibri"/>
                <a:cs typeface="Calibri"/>
                <a:sym typeface="Calibri"/>
              </a:rPr>
              <a:t>+ supporting/</a:t>
            </a:r>
            <a:r>
              <a:rPr lang="en-US" sz="4200" b="1" i="0" u="none" strike="noStrike" cap="none">
                <a:solidFill>
                  <a:srgbClr val="00000A"/>
                </a:solidFill>
                <a:latin typeface="Calibri"/>
                <a:ea typeface="Calibri"/>
                <a:cs typeface="Calibri"/>
                <a:sym typeface="Calibri"/>
              </a:rPr>
              <a:t>strengthening DMOs to test </a:t>
            </a:r>
            <a:r>
              <a:rPr lang="en-US" sz="4200" b="0" i="0" u="none" strike="noStrike" cap="none">
                <a:solidFill>
                  <a:srgbClr val="00000A"/>
                </a:solidFill>
                <a:latin typeface="Calibri"/>
                <a:ea typeface="Calibri"/>
                <a:cs typeface="Calibri"/>
                <a:sym typeface="Calibri"/>
              </a:rPr>
              <a:t>innovative solutions (i.e. </a:t>
            </a:r>
            <a:r>
              <a:rPr lang="en-US" sz="4200" b="1" i="0" u="none" strike="noStrike" cap="none">
                <a:solidFill>
                  <a:srgbClr val="00000A"/>
                </a:solidFill>
                <a:latin typeface="Calibri"/>
                <a:ea typeface="Calibri"/>
                <a:cs typeface="Calibri"/>
                <a:sym typeface="Calibri"/>
              </a:rPr>
              <a:t>Nature-based Solutions</a:t>
            </a:r>
            <a:r>
              <a:rPr lang="en-US" sz="4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4200" b="0" i="0" u="none" strike="noStrike" cap="none">
              <a:solidFill>
                <a:srgbClr val="00000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4200" b="0" i="0" u="none" strike="noStrike" cap="none">
                <a:solidFill>
                  <a:srgbClr val="00000A"/>
                </a:solidFill>
                <a:latin typeface="Calibri"/>
                <a:ea typeface="Calibri"/>
                <a:cs typeface="Calibri"/>
                <a:sym typeface="Calibri"/>
              </a:rPr>
              <a:t>=&gt; </a:t>
            </a:r>
            <a:r>
              <a:rPr lang="en-US" sz="4200" b="0" i="0" u="sng" strike="noStrike" cap="none">
                <a:solidFill>
                  <a:srgbClr val="00000A"/>
                </a:solidFill>
                <a:latin typeface="Calibri"/>
                <a:ea typeface="Calibri"/>
                <a:cs typeface="Calibri"/>
                <a:sym typeface="Calibri"/>
              </a:rPr>
              <a:t>change</a:t>
            </a:r>
            <a:r>
              <a:rPr lang="en-US" sz="4200" b="0" i="0" u="none" strike="noStrike" cap="none">
                <a:solidFill>
                  <a:srgbClr val="00000A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4200" b="1" i="0" u="none" strike="noStrike" cap="none">
                <a:solidFill>
                  <a:srgbClr val="00000A"/>
                </a:solidFill>
                <a:latin typeface="Calibri"/>
                <a:ea typeface="Calibri"/>
                <a:cs typeface="Calibri"/>
                <a:sym typeface="Calibri"/>
              </a:rPr>
              <a:t>Regional administrations </a:t>
            </a:r>
            <a:r>
              <a:rPr lang="en-US" sz="4200" b="0" i="0" u="none" strike="noStrike" cap="none">
                <a:solidFill>
                  <a:srgbClr val="00000A"/>
                </a:solidFill>
                <a:latin typeface="Calibri"/>
                <a:ea typeface="Calibri"/>
                <a:cs typeface="Calibri"/>
                <a:sym typeface="Calibri"/>
              </a:rPr>
              <a:t>that become </a:t>
            </a:r>
            <a:r>
              <a:rPr lang="en-US" sz="4200" b="1" i="0" u="none" strike="noStrike" cap="none">
                <a:solidFill>
                  <a:srgbClr val="00000A"/>
                </a:solidFill>
                <a:latin typeface="Calibri"/>
                <a:ea typeface="Calibri"/>
                <a:cs typeface="Calibri"/>
                <a:sym typeface="Calibri"/>
              </a:rPr>
              <a:t>more effective in planning sustainable tourism </a:t>
            </a:r>
            <a:r>
              <a:rPr lang="en-US" sz="4200" b="0" i="0" u="none" strike="noStrike" cap="none">
                <a:solidFill>
                  <a:srgbClr val="00000A"/>
                </a:solidFill>
                <a:latin typeface="Calibri"/>
                <a:ea typeface="Calibri"/>
                <a:cs typeface="Calibri"/>
                <a:sym typeface="Calibri"/>
              </a:rPr>
              <a:t>in order to mitigate CC contributions and improve CC adaptation; </a:t>
            </a:r>
            <a:r>
              <a:rPr lang="en-US" sz="4200" b="1" i="0" u="none" strike="noStrike" cap="none">
                <a:solidFill>
                  <a:srgbClr val="00000A"/>
                </a:solidFill>
                <a:latin typeface="Calibri"/>
                <a:ea typeface="Calibri"/>
                <a:cs typeface="Calibri"/>
                <a:sym typeface="Calibri"/>
              </a:rPr>
              <a:t>pilot tourism destinations </a:t>
            </a:r>
            <a:r>
              <a:rPr lang="en-US" sz="4200" b="0" i="0" u="none" strike="noStrike" cap="none">
                <a:solidFill>
                  <a:srgbClr val="00000A"/>
                </a:solidFill>
                <a:latin typeface="Calibri"/>
                <a:ea typeface="Calibri"/>
                <a:cs typeface="Calibri"/>
                <a:sym typeface="Calibri"/>
              </a:rPr>
              <a:t>that become </a:t>
            </a:r>
            <a:r>
              <a:rPr lang="en-US" sz="4200" b="1" i="0" u="none" strike="noStrike" cap="none">
                <a:solidFill>
                  <a:srgbClr val="00000A"/>
                </a:solidFill>
                <a:latin typeface="Calibri"/>
                <a:ea typeface="Calibri"/>
                <a:cs typeface="Calibri"/>
                <a:sym typeface="Calibri"/>
              </a:rPr>
              <a:t>more</a:t>
            </a:r>
            <a:r>
              <a:rPr lang="en-US" sz="4200" b="0" i="0" u="none" strike="noStrike" cap="none">
                <a:solidFill>
                  <a:srgbClr val="00000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200" b="1" i="0" u="none" strike="noStrike" cap="none">
                <a:solidFill>
                  <a:srgbClr val="00000A"/>
                </a:solidFill>
                <a:latin typeface="Calibri"/>
                <a:ea typeface="Calibri"/>
                <a:cs typeface="Calibri"/>
                <a:sym typeface="Calibri"/>
              </a:rPr>
              <a:t>resilient</a:t>
            </a:r>
            <a:r>
              <a:rPr lang="en-US" sz="4200" b="0" i="0" u="none" strike="noStrike" cap="none">
                <a:solidFill>
                  <a:srgbClr val="00000A"/>
                </a:solidFill>
                <a:latin typeface="Calibri"/>
                <a:ea typeface="Calibri"/>
                <a:cs typeface="Calibri"/>
                <a:sym typeface="Calibri"/>
              </a:rPr>
              <a:t> against CC impacts</a:t>
            </a:r>
            <a:endParaRPr sz="4200" b="0" i="0" u="none" strike="noStrike" cap="none">
              <a:solidFill>
                <a:srgbClr val="00000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29"/>
          <p:cNvSpPr/>
          <p:nvPr/>
        </p:nvSpPr>
        <p:spPr>
          <a:xfrm>
            <a:off x="14217" y="-113694"/>
            <a:ext cx="18288000" cy="3835547"/>
          </a:xfrm>
          <a:custGeom>
            <a:avLst/>
            <a:gdLst/>
            <a:ahLst/>
            <a:cxnLst/>
            <a:rect l="l" t="t" r="r" b="b"/>
            <a:pathLst>
              <a:path w="20465429" h="4094626" extrusionOk="0">
                <a:moveTo>
                  <a:pt x="0" y="0"/>
                </a:moveTo>
                <a:lnTo>
                  <a:pt x="20465429" y="0"/>
                </a:lnTo>
                <a:lnTo>
                  <a:pt x="20465429" y="4094627"/>
                </a:lnTo>
                <a:lnTo>
                  <a:pt x="0" y="40946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2166" t="-8730" r="-799" b="-197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1" name="Google Shape;421;p29"/>
          <p:cNvGrpSpPr/>
          <p:nvPr/>
        </p:nvGrpSpPr>
        <p:grpSpPr>
          <a:xfrm>
            <a:off x="0" y="-148117"/>
            <a:ext cx="18287999" cy="1317801"/>
            <a:chOff x="0" y="-38100"/>
            <a:chExt cx="4915135" cy="338977"/>
          </a:xfrm>
        </p:grpSpPr>
        <p:sp>
          <p:nvSpPr>
            <p:cNvPr id="422" name="Google Shape;422;p29"/>
            <p:cNvSpPr/>
            <p:nvPr/>
          </p:nvSpPr>
          <p:spPr>
            <a:xfrm>
              <a:off x="0" y="0"/>
              <a:ext cx="4915134" cy="300877"/>
            </a:xfrm>
            <a:custGeom>
              <a:avLst/>
              <a:gdLst/>
              <a:ahLst/>
              <a:cxnLst/>
              <a:rect l="l" t="t" r="r" b="b"/>
              <a:pathLst>
                <a:path w="4915134" h="300877" extrusionOk="0">
                  <a:moveTo>
                    <a:pt x="0" y="0"/>
                  </a:moveTo>
                  <a:lnTo>
                    <a:pt x="4915134" y="0"/>
                  </a:lnTo>
                  <a:lnTo>
                    <a:pt x="4915134" y="300877"/>
                  </a:lnTo>
                  <a:lnTo>
                    <a:pt x="0" y="300877"/>
                  </a:ln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3533CD"/>
                </a:gs>
              </a:gsLst>
              <a:lin ang="0" scaled="0"/>
            </a:gradFill>
            <a:ln w="38100" cap="sq" cmpd="sng">
              <a:solidFill>
                <a:srgbClr val="15438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29"/>
            <p:cNvSpPr txBox="1"/>
            <p:nvPr/>
          </p:nvSpPr>
          <p:spPr>
            <a:xfrm>
              <a:off x="0" y="-38100"/>
              <a:ext cx="4915135" cy="3389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4" name="Google Shape;424;p29"/>
          <p:cNvSpPr/>
          <p:nvPr/>
        </p:nvSpPr>
        <p:spPr>
          <a:xfrm>
            <a:off x="184075" y="0"/>
            <a:ext cx="7822151" cy="1055990"/>
          </a:xfrm>
          <a:custGeom>
            <a:avLst/>
            <a:gdLst/>
            <a:ahLst/>
            <a:cxnLst/>
            <a:rect l="l" t="t" r="r" b="b"/>
            <a:pathLst>
              <a:path w="7822151" h="1055990" extrusionOk="0">
                <a:moveTo>
                  <a:pt x="0" y="0"/>
                </a:moveTo>
                <a:lnTo>
                  <a:pt x="7822152" y="0"/>
                </a:lnTo>
                <a:lnTo>
                  <a:pt x="7822152" y="1055990"/>
                </a:lnTo>
                <a:lnTo>
                  <a:pt x="0" y="10559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29"/>
          <p:cNvSpPr/>
          <p:nvPr/>
        </p:nvSpPr>
        <p:spPr>
          <a:xfrm rot="10800000" flipH="1">
            <a:off x="0" y="9639300"/>
            <a:ext cx="18287995" cy="45719"/>
          </a:xfrm>
          <a:custGeom>
            <a:avLst/>
            <a:gdLst/>
            <a:ahLst/>
            <a:cxnLst/>
            <a:rect l="l" t="t" r="r" b="b"/>
            <a:pathLst>
              <a:path w="18434764" h="118745" extrusionOk="0">
                <a:moveTo>
                  <a:pt x="0" y="0"/>
                </a:moveTo>
                <a:lnTo>
                  <a:pt x="18434764" y="0"/>
                </a:lnTo>
                <a:lnTo>
                  <a:pt x="18434764" y="118745"/>
                </a:lnTo>
                <a:lnTo>
                  <a:pt x="0" y="1187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2248520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29"/>
          <p:cNvSpPr/>
          <p:nvPr/>
        </p:nvSpPr>
        <p:spPr>
          <a:xfrm>
            <a:off x="17070685" y="55293"/>
            <a:ext cx="1028700" cy="918115"/>
          </a:xfrm>
          <a:custGeom>
            <a:avLst/>
            <a:gdLst/>
            <a:ahLst/>
            <a:cxnLst/>
            <a:rect l="l" t="t" r="r" b="b"/>
            <a:pathLst>
              <a:path w="1028700" h="918115" extrusionOk="0">
                <a:moveTo>
                  <a:pt x="0" y="0"/>
                </a:moveTo>
                <a:lnTo>
                  <a:pt x="1028700" y="0"/>
                </a:lnTo>
                <a:lnTo>
                  <a:pt x="1028700" y="918114"/>
                </a:lnTo>
                <a:lnTo>
                  <a:pt x="0" y="9181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29"/>
          <p:cNvSpPr txBox="1">
            <a:spLocks noGrp="1"/>
          </p:cNvSpPr>
          <p:nvPr>
            <p:ph type="title"/>
          </p:nvPr>
        </p:nvSpPr>
        <p:spPr>
          <a:xfrm>
            <a:off x="184075" y="1387382"/>
            <a:ext cx="14630400" cy="1466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1111"/>
              <a:buFont typeface="Play"/>
              <a:buNone/>
            </a:pPr>
            <a:r>
              <a:rPr lang="en-US" sz="6600" b="1"/>
              <a:t>Project’s expected outputs and results</a:t>
            </a:r>
            <a:endParaRPr>
              <a:solidFill>
                <a:srgbClr val="074F6A"/>
              </a:solidFill>
            </a:endParaRPr>
          </a:p>
        </p:txBody>
      </p:sp>
      <p:sp>
        <p:nvSpPr>
          <p:cNvPr id="428" name="Google Shape;428;p29"/>
          <p:cNvSpPr txBox="1"/>
          <p:nvPr/>
        </p:nvSpPr>
        <p:spPr>
          <a:xfrm>
            <a:off x="857250" y="2653821"/>
            <a:ext cx="16573500" cy="6985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0" indent="-3429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3600" b="1" i="0" u="sng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5</a:t>
            </a:r>
            <a:r>
              <a:rPr lang="en-US" sz="3600" b="0" i="0" u="sng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600" b="1" i="0" u="sng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Regional Strategies </a:t>
            </a:r>
            <a:r>
              <a:rPr lang="en-US" sz="3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on Climate mitigation and adaptation for the coastal tourism sector, including Enabling conditions for delivery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286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36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429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36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6</a:t>
            </a:r>
            <a:r>
              <a:rPr lang="en-US" sz="3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6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Destination Climate Action Plans </a:t>
            </a:r>
            <a:r>
              <a:rPr lang="en-US" sz="3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for adaptation of the coastal tourism sector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286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36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429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3600" b="1" i="0" u="sng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r>
              <a:rPr lang="en-US" sz="36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600" b="1" i="0" u="sng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Capitalization Report </a:t>
            </a:r>
            <a:r>
              <a:rPr lang="en-US" sz="3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that describes the whole approach for planning CC resilience in the tourism sector, including lessons learnt and policy recommendations</a:t>
            </a:r>
            <a:endParaRPr sz="36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2286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36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429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36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6</a:t>
            </a:r>
            <a:r>
              <a:rPr lang="en-US" sz="3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6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NbS Testing Reports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30"/>
          <p:cNvSpPr/>
          <p:nvPr/>
        </p:nvSpPr>
        <p:spPr>
          <a:xfrm>
            <a:off x="6233924" y="0"/>
            <a:ext cx="12063601" cy="6227572"/>
          </a:xfrm>
          <a:custGeom>
            <a:avLst/>
            <a:gdLst/>
            <a:ahLst/>
            <a:cxnLst/>
            <a:rect l="l" t="t" r="r" b="b"/>
            <a:pathLst>
              <a:path w="18378676" h="6227572" extrusionOk="0">
                <a:moveTo>
                  <a:pt x="0" y="0"/>
                </a:moveTo>
                <a:lnTo>
                  <a:pt x="18378676" y="0"/>
                </a:lnTo>
                <a:lnTo>
                  <a:pt x="18378676" y="6227572"/>
                </a:lnTo>
                <a:lnTo>
                  <a:pt x="0" y="62275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r="-5233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4" name="Google Shape;434;p30"/>
          <p:cNvPicPr preferRelativeResize="0"/>
          <p:nvPr/>
        </p:nvPicPr>
        <p:blipFill rotWithShape="1">
          <a:blip r:embed="rId4">
            <a:alphaModFix/>
          </a:blip>
          <a:srcRect l="23112" t="20446" b="35609"/>
          <a:stretch/>
        </p:blipFill>
        <p:spPr>
          <a:xfrm>
            <a:off x="0" y="0"/>
            <a:ext cx="17997987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30"/>
          <p:cNvSpPr/>
          <p:nvPr/>
        </p:nvSpPr>
        <p:spPr>
          <a:xfrm rot="10800000">
            <a:off x="0" y="7065308"/>
            <a:ext cx="3221692" cy="3221692"/>
          </a:xfrm>
          <a:custGeom>
            <a:avLst/>
            <a:gdLst/>
            <a:ahLst/>
            <a:cxnLst/>
            <a:rect l="l" t="t" r="r" b="b"/>
            <a:pathLst>
              <a:path w="3221692" h="3221692" extrusionOk="0">
                <a:moveTo>
                  <a:pt x="0" y="0"/>
                </a:moveTo>
                <a:lnTo>
                  <a:pt x="3221692" y="0"/>
                </a:lnTo>
                <a:lnTo>
                  <a:pt x="3221692" y="3221692"/>
                </a:lnTo>
                <a:lnTo>
                  <a:pt x="0" y="32216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30"/>
          <p:cNvSpPr/>
          <p:nvPr/>
        </p:nvSpPr>
        <p:spPr>
          <a:xfrm rot="5400000">
            <a:off x="9447738" y="1437213"/>
            <a:ext cx="8849787" cy="8849787"/>
          </a:xfrm>
          <a:custGeom>
            <a:avLst/>
            <a:gdLst/>
            <a:ahLst/>
            <a:cxnLst/>
            <a:rect l="l" t="t" r="r" b="b"/>
            <a:pathLst>
              <a:path w="8849787" h="8849787" extrusionOk="0">
                <a:moveTo>
                  <a:pt x="0" y="0"/>
                </a:moveTo>
                <a:lnTo>
                  <a:pt x="8849787" y="0"/>
                </a:lnTo>
                <a:lnTo>
                  <a:pt x="8849787" y="8849787"/>
                </a:lnTo>
                <a:lnTo>
                  <a:pt x="0" y="88497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30"/>
          <p:cNvSpPr/>
          <p:nvPr/>
        </p:nvSpPr>
        <p:spPr>
          <a:xfrm>
            <a:off x="290013" y="258878"/>
            <a:ext cx="4549722" cy="1910745"/>
          </a:xfrm>
          <a:custGeom>
            <a:avLst/>
            <a:gdLst/>
            <a:ahLst/>
            <a:cxnLst/>
            <a:rect l="l" t="t" r="r" b="b"/>
            <a:pathLst>
              <a:path w="4549722" h="1910745" extrusionOk="0">
                <a:moveTo>
                  <a:pt x="0" y="0"/>
                </a:moveTo>
                <a:lnTo>
                  <a:pt x="4549722" y="0"/>
                </a:lnTo>
                <a:lnTo>
                  <a:pt x="4549722" y="1910745"/>
                </a:lnTo>
                <a:lnTo>
                  <a:pt x="0" y="19107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 w="38100" cap="sq" cmpd="sng">
            <a:solidFill>
              <a:srgbClr val="15438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38" name="Google Shape;438;p30"/>
          <p:cNvGrpSpPr/>
          <p:nvPr/>
        </p:nvGrpSpPr>
        <p:grpSpPr>
          <a:xfrm>
            <a:off x="0" y="8999945"/>
            <a:ext cx="18297525" cy="1287055"/>
            <a:chOff x="0" y="-38100"/>
            <a:chExt cx="4819101" cy="338977"/>
          </a:xfrm>
        </p:grpSpPr>
        <p:sp>
          <p:nvSpPr>
            <p:cNvPr id="439" name="Google Shape;439;p30"/>
            <p:cNvSpPr/>
            <p:nvPr/>
          </p:nvSpPr>
          <p:spPr>
            <a:xfrm>
              <a:off x="0" y="0"/>
              <a:ext cx="4819101" cy="300877"/>
            </a:xfrm>
            <a:custGeom>
              <a:avLst/>
              <a:gdLst/>
              <a:ahLst/>
              <a:cxnLst/>
              <a:rect l="l" t="t" r="r" b="b"/>
              <a:pathLst>
                <a:path w="4819101" h="300877" extrusionOk="0">
                  <a:moveTo>
                    <a:pt x="0" y="0"/>
                  </a:moveTo>
                  <a:lnTo>
                    <a:pt x="4819101" y="0"/>
                  </a:lnTo>
                  <a:lnTo>
                    <a:pt x="4819101" y="300877"/>
                  </a:lnTo>
                  <a:lnTo>
                    <a:pt x="0" y="300877"/>
                  </a:lnTo>
                  <a:close/>
                </a:path>
              </a:pathLst>
            </a:custGeom>
            <a:solidFill>
              <a:srgbClr val="FFFFFF"/>
            </a:solidFill>
            <a:ln w="38100" cap="sq" cmpd="sng">
              <a:solidFill>
                <a:srgbClr val="15438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30"/>
            <p:cNvSpPr txBox="1"/>
            <p:nvPr/>
          </p:nvSpPr>
          <p:spPr>
            <a:xfrm>
              <a:off x="0" y="-38100"/>
              <a:ext cx="4819101" cy="3389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1" name="Google Shape;441;p30"/>
          <p:cNvSpPr/>
          <p:nvPr/>
        </p:nvSpPr>
        <p:spPr>
          <a:xfrm>
            <a:off x="17156478" y="8161402"/>
            <a:ext cx="1028700" cy="918115"/>
          </a:xfrm>
          <a:custGeom>
            <a:avLst/>
            <a:gdLst/>
            <a:ahLst/>
            <a:cxnLst/>
            <a:rect l="l" t="t" r="r" b="b"/>
            <a:pathLst>
              <a:path w="1028700" h="918115" extrusionOk="0">
                <a:moveTo>
                  <a:pt x="0" y="0"/>
                </a:moveTo>
                <a:lnTo>
                  <a:pt x="1028700" y="0"/>
                </a:lnTo>
                <a:lnTo>
                  <a:pt x="1028700" y="918114"/>
                </a:lnTo>
                <a:lnTo>
                  <a:pt x="0" y="9181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30"/>
          <p:cNvSpPr txBox="1">
            <a:spLocks noGrp="1"/>
          </p:cNvSpPr>
          <p:nvPr>
            <p:ph type="ctrTitle"/>
          </p:nvPr>
        </p:nvSpPr>
        <p:spPr>
          <a:xfrm>
            <a:off x="1372663" y="2566029"/>
            <a:ext cx="74676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1111"/>
              <a:buFont typeface="Play"/>
              <a:buNone/>
            </a:pPr>
            <a:r>
              <a:rPr lang="en-US" b="1"/>
              <a:t>Project status update</a:t>
            </a:r>
            <a:endParaRPr>
              <a:solidFill>
                <a:srgbClr val="074F6A"/>
              </a:solidFill>
            </a:endParaRPr>
          </a:p>
        </p:txBody>
      </p:sp>
      <p:sp>
        <p:nvSpPr>
          <p:cNvPr id="443" name="Google Shape;443;p30"/>
          <p:cNvSpPr txBox="1">
            <a:spLocks noGrp="1"/>
          </p:cNvSpPr>
          <p:nvPr>
            <p:ph type="subTitle" idx="1"/>
          </p:nvPr>
        </p:nvSpPr>
        <p:spPr>
          <a:xfrm>
            <a:off x="1372452" y="7165410"/>
            <a:ext cx="7467600" cy="744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>
              <a:solidFill>
                <a:srgbClr val="074F6A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>
              <a:solidFill>
                <a:srgbClr val="074F6A"/>
              </a:solidFill>
            </a:endParaRPr>
          </a:p>
        </p:txBody>
      </p:sp>
      <p:grpSp>
        <p:nvGrpSpPr>
          <p:cNvPr id="444" name="Google Shape;444;p30"/>
          <p:cNvGrpSpPr/>
          <p:nvPr/>
        </p:nvGrpSpPr>
        <p:grpSpPr>
          <a:xfrm>
            <a:off x="152400" y="9310983"/>
            <a:ext cx="18140072" cy="885815"/>
            <a:chOff x="152400" y="9310983"/>
            <a:chExt cx="18140072" cy="885815"/>
          </a:xfrm>
        </p:grpSpPr>
        <p:pic>
          <p:nvPicPr>
            <p:cNvPr id="445" name="Google Shape;445;p30" descr="A black and white logo&#10;&#10;Description automatically generated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859444" y="9395246"/>
              <a:ext cx="1589356" cy="70125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46" name="Google Shape;446;p30"/>
            <p:cNvGrpSpPr/>
            <p:nvPr/>
          </p:nvGrpSpPr>
          <p:grpSpPr>
            <a:xfrm>
              <a:off x="152400" y="9310983"/>
              <a:ext cx="18140072" cy="885815"/>
              <a:chOff x="152400" y="9310983"/>
              <a:chExt cx="18140072" cy="885815"/>
            </a:xfrm>
          </p:grpSpPr>
          <p:grpSp>
            <p:nvGrpSpPr>
              <p:cNvPr id="447" name="Google Shape;447;p30"/>
              <p:cNvGrpSpPr/>
              <p:nvPr/>
            </p:nvGrpSpPr>
            <p:grpSpPr>
              <a:xfrm>
                <a:off x="152400" y="9310983"/>
                <a:ext cx="18140072" cy="885815"/>
                <a:chOff x="224128" y="9310983"/>
                <a:chExt cx="18140072" cy="885815"/>
              </a:xfrm>
            </p:grpSpPr>
            <p:sp>
              <p:nvSpPr>
                <p:cNvPr id="448" name="Google Shape;448;p30"/>
                <p:cNvSpPr/>
                <p:nvPr/>
              </p:nvSpPr>
              <p:spPr>
                <a:xfrm>
                  <a:off x="224128" y="9310983"/>
                  <a:ext cx="1547842" cy="8687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42" h="868704" extrusionOk="0">
                      <a:moveTo>
                        <a:pt x="0" y="0"/>
                      </a:moveTo>
                      <a:lnTo>
                        <a:pt x="1547842" y="0"/>
                      </a:lnTo>
                      <a:lnTo>
                        <a:pt x="1547842" y="868704"/>
                      </a:lnTo>
                      <a:lnTo>
                        <a:pt x="0" y="86870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rotWithShape="1">
                  <a:blip r:embed="rId10">
                    <a:alphaModFix/>
                  </a:blip>
                  <a:stretch>
                    <a:fillRect/>
                  </a:stretch>
                </a:blip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49;p30"/>
                <p:cNvSpPr/>
                <p:nvPr/>
              </p:nvSpPr>
              <p:spPr>
                <a:xfrm>
                  <a:off x="14325716" y="9486900"/>
                  <a:ext cx="1824212" cy="587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4212" h="587396" extrusionOk="0">
                      <a:moveTo>
                        <a:pt x="0" y="0"/>
                      </a:moveTo>
                      <a:lnTo>
                        <a:pt x="1824212" y="0"/>
                      </a:lnTo>
                      <a:lnTo>
                        <a:pt x="1824212" y="587396"/>
                      </a:lnTo>
                      <a:lnTo>
                        <a:pt x="0" y="58739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rotWithShape="1">
                  <a:blip r:embed="rId11">
                    <a:alphaModFix/>
                  </a:blip>
                  <a:stretch>
                    <a:fillRect/>
                  </a:stretch>
                </a:blip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50;p30"/>
                <p:cNvSpPr/>
                <p:nvPr/>
              </p:nvSpPr>
              <p:spPr>
                <a:xfrm>
                  <a:off x="16234506" y="9486900"/>
                  <a:ext cx="2129694" cy="709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9694" h="709898" extrusionOk="0">
                      <a:moveTo>
                        <a:pt x="0" y="0"/>
                      </a:moveTo>
                      <a:lnTo>
                        <a:pt x="2129694" y="0"/>
                      </a:lnTo>
                      <a:lnTo>
                        <a:pt x="2129694" y="709898"/>
                      </a:lnTo>
                      <a:lnTo>
                        <a:pt x="0" y="70989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rotWithShape="1">
                  <a:blip r:embed="rId12">
                    <a:alphaModFix/>
                  </a:blip>
                  <a:stretch>
                    <a:fillRect/>
                  </a:stretch>
                </a:blip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51;p30"/>
                <p:cNvSpPr/>
                <p:nvPr/>
              </p:nvSpPr>
              <p:spPr>
                <a:xfrm>
                  <a:off x="9696678" y="9410700"/>
                  <a:ext cx="2414650" cy="701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4650" h="701255" extrusionOk="0">
                      <a:moveTo>
                        <a:pt x="0" y="0"/>
                      </a:moveTo>
                      <a:lnTo>
                        <a:pt x="2414649" y="0"/>
                      </a:lnTo>
                      <a:lnTo>
                        <a:pt x="2414649" y="701254"/>
                      </a:lnTo>
                      <a:lnTo>
                        <a:pt x="0" y="7012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rotWithShape="1">
                  <a:blip r:embed="rId13">
                    <a:alphaModFix/>
                  </a:blip>
                  <a:stretch>
                    <a:fillRect/>
                  </a:stretch>
                </a:blip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52;p30"/>
                <p:cNvSpPr/>
                <p:nvPr/>
              </p:nvSpPr>
              <p:spPr>
                <a:xfrm>
                  <a:off x="5558128" y="9334500"/>
                  <a:ext cx="866504" cy="8409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6504" h="840976" extrusionOk="0">
                      <a:moveTo>
                        <a:pt x="0" y="0"/>
                      </a:moveTo>
                      <a:lnTo>
                        <a:pt x="866504" y="0"/>
                      </a:lnTo>
                      <a:lnTo>
                        <a:pt x="866504" y="840975"/>
                      </a:lnTo>
                      <a:lnTo>
                        <a:pt x="0" y="840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rotWithShape="1">
                  <a:blip r:embed="rId14">
                    <a:alphaModFix/>
                  </a:blip>
                  <a:stretch>
                    <a:fillRect/>
                  </a:stretch>
                </a:blip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53;p30"/>
                <p:cNvSpPr/>
                <p:nvPr/>
              </p:nvSpPr>
              <p:spPr>
                <a:xfrm>
                  <a:off x="4272049" y="9410700"/>
                  <a:ext cx="1284497" cy="706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4497" h="706309" extrusionOk="0">
                      <a:moveTo>
                        <a:pt x="0" y="0"/>
                      </a:moveTo>
                      <a:lnTo>
                        <a:pt x="1284497" y="0"/>
                      </a:lnTo>
                      <a:lnTo>
                        <a:pt x="1284497" y="706309"/>
                      </a:lnTo>
                      <a:lnTo>
                        <a:pt x="0" y="70630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rotWithShape="1">
                  <a:blip r:embed="rId15">
                    <a:alphaModFix/>
                  </a:blip>
                  <a:stretch>
                    <a:fillRect/>
                  </a:stretch>
                </a:blip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54;p30"/>
                <p:cNvSpPr/>
                <p:nvPr/>
              </p:nvSpPr>
              <p:spPr>
                <a:xfrm>
                  <a:off x="12187528" y="9440054"/>
                  <a:ext cx="2021227" cy="6564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227" h="656446" extrusionOk="0">
                      <a:moveTo>
                        <a:pt x="0" y="0"/>
                      </a:moveTo>
                      <a:lnTo>
                        <a:pt x="2021228" y="0"/>
                      </a:lnTo>
                      <a:lnTo>
                        <a:pt x="2021228" y="656446"/>
                      </a:lnTo>
                      <a:lnTo>
                        <a:pt x="0" y="6564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rotWithShape="1">
                  <a:blip r:embed="rId16">
                    <a:alphaModFix/>
                  </a:blip>
                  <a:stretch>
                    <a:fillRect l="-6024" t="-557" r="-10911"/>
                  </a:stretch>
                </a:blip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55;p30"/>
                <p:cNvSpPr/>
                <p:nvPr/>
              </p:nvSpPr>
              <p:spPr>
                <a:xfrm>
                  <a:off x="1862471" y="9387396"/>
                  <a:ext cx="2314328" cy="709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4328" h="709104" extrusionOk="0">
                      <a:moveTo>
                        <a:pt x="0" y="0"/>
                      </a:moveTo>
                      <a:lnTo>
                        <a:pt x="2314328" y="0"/>
                      </a:lnTo>
                      <a:lnTo>
                        <a:pt x="2314328" y="709104"/>
                      </a:lnTo>
                      <a:lnTo>
                        <a:pt x="0" y="70910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rotWithShape="1">
                  <a:blip r:embed="rId17">
                    <a:alphaModFix/>
                  </a:blip>
                  <a:stretch>
                    <a:fillRect l="-34765" t="-132092" r="-60097" b="-125638"/>
                  </a:stretch>
                </a:blip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456" name="Google Shape;456;p30" descr="A white background with black text&#10;&#10;Description automatically generated"/>
              <p:cNvPicPr preferRelativeResize="0"/>
              <p:nvPr/>
            </p:nvPicPr>
            <p:blipFill rotWithShape="1">
              <a:blip r:embed="rId18">
                <a:alphaModFix/>
              </a:blip>
              <a:srcRect/>
              <a:stretch/>
            </p:blipFill>
            <p:spPr>
              <a:xfrm>
                <a:off x="6324600" y="9491724"/>
                <a:ext cx="1409703" cy="57774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457" name="Google Shape;457;p30"/>
          <p:cNvSpPr txBox="1"/>
          <p:nvPr/>
        </p:nvSpPr>
        <p:spPr>
          <a:xfrm>
            <a:off x="6106886" y="1286438"/>
            <a:ext cx="4683034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Kick-off meeting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Tuesday, March 5, 2024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30"/>
          <p:cNvSpPr txBox="1"/>
          <p:nvPr/>
        </p:nvSpPr>
        <p:spPr>
          <a:xfrm>
            <a:off x="394812" y="7652784"/>
            <a:ext cx="9230138" cy="286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6"/>
              <a:buFont typeface="Arial"/>
              <a:buNone/>
            </a:pPr>
            <a:r>
              <a:rPr lang="en-US" sz="1400" b="0" i="0" u="none" strike="noStrike" cap="none">
                <a:solidFill>
                  <a:srgbClr val="074F6A"/>
                </a:solidFill>
                <a:latin typeface="Arial"/>
                <a:ea typeface="Arial"/>
                <a:cs typeface="Arial"/>
                <a:sym typeface="Arial"/>
              </a:rPr>
              <a:t>Izidora Marković Vukadin, project coordinator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31"/>
          <p:cNvSpPr/>
          <p:nvPr/>
        </p:nvSpPr>
        <p:spPr>
          <a:xfrm>
            <a:off x="10465849" y="-27290"/>
            <a:ext cx="7822151" cy="1055990"/>
          </a:xfrm>
          <a:custGeom>
            <a:avLst/>
            <a:gdLst/>
            <a:ahLst/>
            <a:cxnLst/>
            <a:rect l="l" t="t" r="r" b="b"/>
            <a:pathLst>
              <a:path w="7822151" h="1055990" extrusionOk="0">
                <a:moveTo>
                  <a:pt x="0" y="0"/>
                </a:moveTo>
                <a:lnTo>
                  <a:pt x="7822151" y="0"/>
                </a:lnTo>
                <a:lnTo>
                  <a:pt x="7822151" y="1055990"/>
                </a:lnTo>
                <a:lnTo>
                  <a:pt x="0" y="10559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31"/>
          <p:cNvSpPr/>
          <p:nvPr/>
        </p:nvSpPr>
        <p:spPr>
          <a:xfrm>
            <a:off x="0" y="0"/>
            <a:ext cx="883030" cy="10287000"/>
          </a:xfrm>
          <a:custGeom>
            <a:avLst/>
            <a:gdLst/>
            <a:ahLst/>
            <a:cxnLst/>
            <a:rect l="l" t="t" r="r" b="b"/>
            <a:pathLst>
              <a:path w="978562" h="10461801" extrusionOk="0">
                <a:moveTo>
                  <a:pt x="0" y="0"/>
                </a:moveTo>
                <a:lnTo>
                  <a:pt x="978562" y="0"/>
                </a:lnTo>
                <a:lnTo>
                  <a:pt x="978562" y="10461801"/>
                </a:lnTo>
                <a:lnTo>
                  <a:pt x="0" y="104618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58666" t="-1697" r="-665531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31"/>
          <p:cNvSpPr txBox="1">
            <a:spLocks noGrp="1"/>
          </p:cNvSpPr>
          <p:nvPr>
            <p:ph type="title"/>
          </p:nvPr>
        </p:nvSpPr>
        <p:spPr>
          <a:xfrm>
            <a:off x="2720340" y="1515316"/>
            <a:ext cx="4024847" cy="1431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Play"/>
              <a:buNone/>
            </a:pPr>
            <a:r>
              <a:rPr lang="en-US" sz="4800"/>
              <a:t>Revised AF</a:t>
            </a:r>
            <a:endParaRPr sz="4800"/>
          </a:p>
        </p:txBody>
      </p:sp>
      <p:sp>
        <p:nvSpPr>
          <p:cNvPr id="467" name="Google Shape;467;p31"/>
          <p:cNvSpPr txBox="1"/>
          <p:nvPr/>
        </p:nvSpPr>
        <p:spPr>
          <a:xfrm>
            <a:off x="3960733" y="3769723"/>
            <a:ext cx="5336094" cy="1431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Play"/>
              <a:buNone/>
            </a:pPr>
            <a:r>
              <a:rPr lang="en-US" sz="48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Inputing changes in JEMS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31"/>
          <p:cNvSpPr txBox="1"/>
          <p:nvPr/>
        </p:nvSpPr>
        <p:spPr>
          <a:xfrm>
            <a:off x="8110885" y="8172169"/>
            <a:ext cx="5681168" cy="1431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Play"/>
              <a:buNone/>
            </a:pPr>
            <a:r>
              <a:rPr lang="en-US" sz="48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Contracts signing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31"/>
          <p:cNvSpPr txBox="1"/>
          <p:nvPr/>
        </p:nvSpPr>
        <p:spPr>
          <a:xfrm>
            <a:off x="6483135" y="5987199"/>
            <a:ext cx="6375824" cy="1431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Play"/>
              <a:buNone/>
            </a:pPr>
            <a:r>
              <a:rPr lang="en-US" sz="48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Adding privilages in JEMS to PP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31"/>
          <p:cNvSpPr txBox="1"/>
          <p:nvPr/>
        </p:nvSpPr>
        <p:spPr>
          <a:xfrm>
            <a:off x="9360367" y="1798621"/>
            <a:ext cx="7609881" cy="1431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Play"/>
              <a:buNone/>
            </a:pPr>
            <a:r>
              <a:rPr lang="en-US" sz="25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Changes: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Play"/>
              <a:buNone/>
            </a:pPr>
            <a:r>
              <a:rPr lang="en-US" sz="25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- reducing number od deliverables (key D +internal)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Play"/>
              <a:buNone/>
            </a:pPr>
            <a:r>
              <a:rPr lang="en-US" sz="25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- shifting periods for deliverables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Play"/>
              <a:buNone/>
            </a:pPr>
            <a:r>
              <a:rPr lang="en-US" sz="25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- minnor changes in wording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71" name="Google Shape;471;p31"/>
          <p:cNvCxnSpPr/>
          <p:nvPr/>
        </p:nvCxnSpPr>
        <p:spPr>
          <a:xfrm>
            <a:off x="1360237" y="2793650"/>
            <a:ext cx="7006937" cy="6809652"/>
          </a:xfrm>
          <a:prstGeom prst="straightConnector1">
            <a:avLst/>
          </a:prstGeom>
          <a:noFill/>
          <a:ln w="76200" cap="flat" cmpd="sng">
            <a:solidFill>
              <a:srgbClr val="115D8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72" name="Google Shape;472;p31"/>
          <p:cNvSpPr/>
          <p:nvPr/>
        </p:nvSpPr>
        <p:spPr>
          <a:xfrm>
            <a:off x="2442755" y="3331442"/>
            <a:ext cx="7929154" cy="2220685"/>
          </a:xfrm>
          <a:prstGeom prst="ellipse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31"/>
          <p:cNvSpPr/>
          <p:nvPr/>
        </p:nvSpPr>
        <p:spPr>
          <a:xfrm>
            <a:off x="4929805" y="5508621"/>
            <a:ext cx="7929154" cy="2220685"/>
          </a:xfrm>
          <a:prstGeom prst="ellipse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74" name="Google Shape;474;p31"/>
          <p:cNvCxnSpPr/>
          <p:nvPr/>
        </p:nvCxnSpPr>
        <p:spPr>
          <a:xfrm>
            <a:off x="6628780" y="2264604"/>
            <a:ext cx="2515220" cy="0"/>
          </a:xfrm>
          <a:prstGeom prst="straightConnector1">
            <a:avLst/>
          </a:prstGeom>
          <a:noFill/>
          <a:ln w="9525" cap="flat" cmpd="sng">
            <a:solidFill>
              <a:srgbClr val="115D8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75" name="Google Shape;475;p31"/>
          <p:cNvSpPr txBox="1"/>
          <p:nvPr/>
        </p:nvSpPr>
        <p:spPr>
          <a:xfrm>
            <a:off x="12961363" y="5737505"/>
            <a:ext cx="4529804" cy="1431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85000"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0588"/>
              <a:buFont typeface="Play"/>
              <a:buNone/>
            </a:pPr>
            <a:r>
              <a:rPr lang="en-US" sz="25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Privilages: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0588"/>
              <a:buFont typeface="Play"/>
              <a:buNone/>
            </a:pPr>
            <a:r>
              <a:rPr lang="en-US" sz="25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- at least two per PP (editing mode)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0588"/>
              <a:buFont typeface="Play"/>
              <a:buNone/>
            </a:pPr>
            <a:r>
              <a:rPr lang="en-US" sz="25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- each partner should add LP representatives to their organization (view mode)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31"/>
          <p:cNvSpPr txBox="1"/>
          <p:nvPr/>
        </p:nvSpPr>
        <p:spPr>
          <a:xfrm>
            <a:off x="15605148" y="8265201"/>
            <a:ext cx="2730200" cy="1061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Data on ultimate beneficial owners and bank accounts </a:t>
            </a:r>
            <a:endParaRPr sz="2100" b="0" i="0" u="none" strike="noStrike" cap="none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cxnSp>
        <p:nvCxnSpPr>
          <p:cNvPr id="477" name="Google Shape;477;p31"/>
          <p:cNvCxnSpPr>
            <a:stCxn id="468" idx="3"/>
          </p:cNvCxnSpPr>
          <p:nvPr/>
        </p:nvCxnSpPr>
        <p:spPr>
          <a:xfrm>
            <a:off x="13792053" y="8887736"/>
            <a:ext cx="1661400" cy="0"/>
          </a:xfrm>
          <a:prstGeom prst="straightConnector1">
            <a:avLst/>
          </a:prstGeom>
          <a:noFill/>
          <a:ln w="9525" cap="flat" cmpd="sng">
            <a:solidFill>
              <a:srgbClr val="115D8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78" name="Google Shape;478;p31"/>
          <p:cNvSpPr txBox="1"/>
          <p:nvPr/>
        </p:nvSpPr>
        <p:spPr>
          <a:xfrm>
            <a:off x="1484749" y="99766"/>
            <a:ext cx="6757914" cy="1431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Play"/>
              <a:buNone/>
            </a:pPr>
            <a:r>
              <a:rPr lang="en-US" sz="66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Tehnical status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32"/>
          <p:cNvSpPr/>
          <p:nvPr/>
        </p:nvSpPr>
        <p:spPr>
          <a:xfrm>
            <a:off x="10465849" y="-27290"/>
            <a:ext cx="7822151" cy="1055990"/>
          </a:xfrm>
          <a:custGeom>
            <a:avLst/>
            <a:gdLst/>
            <a:ahLst/>
            <a:cxnLst/>
            <a:rect l="l" t="t" r="r" b="b"/>
            <a:pathLst>
              <a:path w="7822151" h="1055990" extrusionOk="0">
                <a:moveTo>
                  <a:pt x="0" y="0"/>
                </a:moveTo>
                <a:lnTo>
                  <a:pt x="7822151" y="0"/>
                </a:lnTo>
                <a:lnTo>
                  <a:pt x="7822151" y="1055990"/>
                </a:lnTo>
                <a:lnTo>
                  <a:pt x="0" y="10559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32"/>
          <p:cNvSpPr/>
          <p:nvPr/>
        </p:nvSpPr>
        <p:spPr>
          <a:xfrm>
            <a:off x="0" y="0"/>
            <a:ext cx="883030" cy="10287000"/>
          </a:xfrm>
          <a:custGeom>
            <a:avLst/>
            <a:gdLst/>
            <a:ahLst/>
            <a:cxnLst/>
            <a:rect l="l" t="t" r="r" b="b"/>
            <a:pathLst>
              <a:path w="978562" h="10461801" extrusionOk="0">
                <a:moveTo>
                  <a:pt x="0" y="0"/>
                </a:moveTo>
                <a:lnTo>
                  <a:pt x="978562" y="0"/>
                </a:lnTo>
                <a:lnTo>
                  <a:pt x="978562" y="10461801"/>
                </a:lnTo>
                <a:lnTo>
                  <a:pt x="0" y="104618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58666" t="-1697" r="-665531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32"/>
          <p:cNvSpPr txBox="1">
            <a:spLocks noGrp="1"/>
          </p:cNvSpPr>
          <p:nvPr>
            <p:ph type="title"/>
          </p:nvPr>
        </p:nvSpPr>
        <p:spPr>
          <a:xfrm>
            <a:off x="2251301" y="2137544"/>
            <a:ext cx="6757915" cy="1083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Play"/>
              <a:buNone/>
            </a:pPr>
            <a:r>
              <a:rPr lang="en-US" sz="4200"/>
              <a:t>WP1 – activities launched 1.1.; 1.2.; 1.3., 1.4. </a:t>
            </a:r>
            <a:endParaRPr sz="4200"/>
          </a:p>
        </p:txBody>
      </p:sp>
      <p:sp>
        <p:nvSpPr>
          <p:cNvPr id="487" name="Google Shape;487;p32"/>
          <p:cNvSpPr txBox="1"/>
          <p:nvPr/>
        </p:nvSpPr>
        <p:spPr>
          <a:xfrm>
            <a:off x="8437312" y="3712367"/>
            <a:ext cx="6368909" cy="1431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62500" lnSpcReduction="2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60000"/>
              <a:buFont typeface="Play"/>
              <a:buNone/>
            </a:pPr>
            <a:r>
              <a:rPr lang="en-US" sz="66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WP2 - </a:t>
            </a:r>
            <a:r>
              <a:rPr lang="en-US" sz="7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activities launched 2.1.; 2.2.; 2.3.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32"/>
          <p:cNvSpPr txBox="1"/>
          <p:nvPr/>
        </p:nvSpPr>
        <p:spPr>
          <a:xfrm>
            <a:off x="8231380" y="8346158"/>
            <a:ext cx="6780772" cy="1431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69884"/>
              <a:buFont typeface="Play"/>
              <a:buNone/>
            </a:pPr>
            <a:r>
              <a:rPr lang="en-US" sz="42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Communication – </a:t>
            </a:r>
            <a:r>
              <a:rPr lang="en-US" sz="38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Basecamp, Google disk, mailing list, monthly meetings, templates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32"/>
          <p:cNvSpPr txBox="1"/>
          <p:nvPr/>
        </p:nvSpPr>
        <p:spPr>
          <a:xfrm>
            <a:off x="5054200" y="5932789"/>
            <a:ext cx="5517469" cy="1431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Play"/>
              <a:buNone/>
            </a:pPr>
            <a:r>
              <a:rPr lang="en-US" sz="42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WP3- activities launched 3.1.; 2.3.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32"/>
          <p:cNvSpPr/>
          <p:nvPr/>
        </p:nvSpPr>
        <p:spPr>
          <a:xfrm>
            <a:off x="7380515" y="3302163"/>
            <a:ext cx="7929154" cy="2220685"/>
          </a:xfrm>
          <a:prstGeom prst="ellipse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32"/>
          <p:cNvSpPr/>
          <p:nvPr/>
        </p:nvSpPr>
        <p:spPr>
          <a:xfrm>
            <a:off x="3692612" y="5538014"/>
            <a:ext cx="7929154" cy="2220685"/>
          </a:xfrm>
          <a:prstGeom prst="ellipse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32"/>
          <p:cNvSpPr txBox="1"/>
          <p:nvPr/>
        </p:nvSpPr>
        <p:spPr>
          <a:xfrm>
            <a:off x="1679398" y="141797"/>
            <a:ext cx="6757914" cy="1431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Play"/>
              <a:buNone/>
            </a:pPr>
            <a:r>
              <a:rPr lang="en-US" sz="66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Activity status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32"/>
          <p:cNvSpPr/>
          <p:nvPr/>
        </p:nvSpPr>
        <p:spPr>
          <a:xfrm>
            <a:off x="7380515" y="7951383"/>
            <a:ext cx="7929154" cy="2220685"/>
          </a:xfrm>
          <a:prstGeom prst="ellipse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32"/>
          <p:cNvSpPr/>
          <p:nvPr/>
        </p:nvSpPr>
        <p:spPr>
          <a:xfrm>
            <a:off x="1490371" y="1563488"/>
            <a:ext cx="7929154" cy="2220685"/>
          </a:xfrm>
          <a:prstGeom prst="ellipse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2"/>
          <p:cNvSpPr/>
          <p:nvPr/>
        </p:nvSpPr>
        <p:spPr>
          <a:xfrm>
            <a:off x="-2" y="0"/>
            <a:ext cx="18288002" cy="10287000"/>
          </a:xfrm>
          <a:prstGeom prst="rect">
            <a:avLst/>
          </a:prstGeom>
          <a:solidFill>
            <a:srgbClr val="F1EF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22"/>
          <p:cNvSpPr/>
          <p:nvPr/>
        </p:nvSpPr>
        <p:spPr>
          <a:xfrm rot="5400000">
            <a:off x="21432" y="-21431"/>
            <a:ext cx="9253536" cy="9296404"/>
          </a:xfrm>
          <a:custGeom>
            <a:avLst/>
            <a:gdLst/>
            <a:ahLst/>
            <a:cxnLst/>
            <a:rect l="l" t="t" r="r" b="b"/>
            <a:pathLst>
              <a:path w="6350000" h="6339840" extrusionOk="0">
                <a:moveTo>
                  <a:pt x="6350000" y="6339840"/>
                </a:moveTo>
                <a:lnTo>
                  <a:pt x="0" y="6339840"/>
                </a:lnTo>
                <a:lnTo>
                  <a:pt x="0" y="0"/>
                </a:lnTo>
                <a:lnTo>
                  <a:pt x="6350000" y="6339840"/>
                </a:lnTo>
                <a:close/>
              </a:path>
            </a:pathLst>
          </a:custGeom>
          <a:solidFill>
            <a:srgbClr val="D594A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22"/>
          <p:cNvSpPr/>
          <p:nvPr/>
        </p:nvSpPr>
        <p:spPr>
          <a:xfrm>
            <a:off x="10368470" y="9269110"/>
            <a:ext cx="7822151" cy="1055990"/>
          </a:xfrm>
          <a:custGeom>
            <a:avLst/>
            <a:gdLst/>
            <a:ahLst/>
            <a:cxnLst/>
            <a:rect l="l" t="t" r="r" b="b"/>
            <a:pathLst>
              <a:path w="7822151" h="1055990" extrusionOk="0">
                <a:moveTo>
                  <a:pt x="0" y="0"/>
                </a:moveTo>
                <a:lnTo>
                  <a:pt x="7822151" y="0"/>
                </a:lnTo>
                <a:lnTo>
                  <a:pt x="7822151" y="1055991"/>
                </a:lnTo>
                <a:lnTo>
                  <a:pt x="0" y="10559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3" name="Google Shape;123;p22"/>
          <p:cNvCxnSpPr/>
          <p:nvPr/>
        </p:nvCxnSpPr>
        <p:spPr>
          <a:xfrm rot="10800000" flipH="1">
            <a:off x="0" y="9253537"/>
            <a:ext cx="18288000" cy="2"/>
          </a:xfrm>
          <a:prstGeom prst="straightConnector1">
            <a:avLst/>
          </a:prstGeom>
          <a:noFill/>
          <a:ln w="9525" cap="rnd" cmpd="sng">
            <a:solidFill>
              <a:srgbClr val="15438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4" name="Google Shape;124;p22"/>
          <p:cNvSpPr txBox="1">
            <a:spLocks noGrp="1"/>
          </p:cNvSpPr>
          <p:nvPr>
            <p:ph type="title"/>
          </p:nvPr>
        </p:nvSpPr>
        <p:spPr>
          <a:xfrm>
            <a:off x="1259683" y="280988"/>
            <a:ext cx="5898356" cy="24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lay"/>
              <a:buNone/>
            </a:pPr>
            <a:r>
              <a:rPr lang="en-US"/>
              <a:t>NaTour4CChange Facts &amp; Figures</a:t>
            </a:r>
            <a:endParaRPr/>
          </a:p>
        </p:txBody>
      </p:sp>
      <p:sp>
        <p:nvSpPr>
          <p:cNvPr id="125" name="Google Shape;125;p22"/>
          <p:cNvSpPr txBox="1">
            <a:spLocks noGrp="1"/>
          </p:cNvSpPr>
          <p:nvPr>
            <p:ph type="body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ct val="129032"/>
              <a:buNone/>
            </a:pPr>
            <a:r>
              <a:rPr lang="en-US" sz="4800" b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INTERREG EuroMed Programme </a:t>
            </a:r>
            <a:r>
              <a:rPr lang="en-US" sz="48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– </a:t>
            </a:r>
            <a:r>
              <a:rPr lang="en-US" sz="4800" u="sng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Call for modular projects</a:t>
            </a:r>
            <a:endParaRPr sz="480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685800" lvl="0" indent="-685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•"/>
            </a:pPr>
            <a:r>
              <a:rPr lang="en-US" sz="48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Policy Objective #2: A Greener Mediterranean – Mission 4 “</a:t>
            </a:r>
            <a:r>
              <a:rPr lang="en-US" sz="4800" b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Enhancing Sustainable Tourism”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ct val="129032"/>
              <a:buChar char="•"/>
            </a:pPr>
            <a:r>
              <a:rPr lang="en-US" sz="48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Specific Objective 2.4 “Promoting </a:t>
            </a:r>
            <a:r>
              <a:rPr lang="en-US" sz="4800" b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climate change adaptation </a:t>
            </a:r>
            <a:r>
              <a:rPr lang="en-US" sz="48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and disaster risk prevention, resilience, taking into account </a:t>
            </a:r>
            <a:r>
              <a:rPr lang="en-US" sz="4800" b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eco-system-based approaches</a:t>
            </a:r>
            <a:r>
              <a:rPr lang="en-US" sz="48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”.</a:t>
            </a:r>
            <a:endParaRPr/>
          </a:p>
          <a:p>
            <a:pPr marL="342900" lvl="0" indent="-342899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SzPct val="129032"/>
              <a:buFont typeface="Arial"/>
              <a:buChar char="●"/>
            </a:pPr>
            <a:r>
              <a:rPr lang="en-US" u="sng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Duration</a:t>
            </a:r>
            <a:r>
              <a:rPr lang="en-US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: 30+3 months</a:t>
            </a:r>
            <a:endParaRPr/>
          </a:p>
          <a:p>
            <a:pPr marL="342900" lvl="0" indent="-342899" algn="l" rtl="0">
              <a:lnSpc>
                <a:spcPct val="115000"/>
              </a:lnSpc>
              <a:spcBef>
                <a:spcPts val="2500"/>
              </a:spcBef>
              <a:spcAft>
                <a:spcPts val="0"/>
              </a:spcAft>
              <a:buSzPct val="129032"/>
              <a:buFont typeface="Arial"/>
              <a:buChar char="●"/>
            </a:pPr>
            <a:r>
              <a:rPr lang="en-US" u="sng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Projects start-end</a:t>
            </a:r>
            <a:r>
              <a:rPr lang="en-US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: January 1</a:t>
            </a:r>
            <a:r>
              <a:rPr lang="en-US" baseline="300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st</a:t>
            </a:r>
            <a:r>
              <a:rPr lang="en-US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 2024 – 30</a:t>
            </a:r>
            <a:r>
              <a:rPr lang="en-US" baseline="300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th</a:t>
            </a:r>
            <a:r>
              <a:rPr lang="en-US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 June 2026</a:t>
            </a:r>
            <a:endParaRPr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marL="342900" lvl="0" indent="-342899" algn="l" rtl="0">
              <a:lnSpc>
                <a:spcPct val="115000"/>
              </a:lnSpc>
              <a:spcBef>
                <a:spcPts val="2500"/>
              </a:spcBef>
              <a:spcAft>
                <a:spcPts val="0"/>
              </a:spcAft>
              <a:buSzPct val="129032"/>
              <a:buFont typeface="Arial"/>
              <a:buChar char="●"/>
            </a:pPr>
            <a:r>
              <a:rPr lang="en-US" u="sng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Budget</a:t>
            </a:r>
            <a:r>
              <a:rPr lang="en-US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: 3 M EURO</a:t>
            </a:r>
            <a:endParaRPr/>
          </a:p>
          <a:p>
            <a:pPr marL="342900" lvl="0" indent="-38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29032"/>
              <a:buNone/>
            </a:pPr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body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800"/>
          </a:p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800"/>
              <a:t>18 associa10 project partners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800"/>
              <a:t>te partners</a:t>
            </a:r>
            <a:endParaRPr/>
          </a:p>
          <a:p>
            <a:pPr marL="457200" lvl="0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8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2"/>
          <p:cNvSpPr/>
          <p:nvPr/>
        </p:nvSpPr>
        <p:spPr>
          <a:xfrm>
            <a:off x="6233924" y="0"/>
            <a:ext cx="12063601" cy="6227572"/>
          </a:xfrm>
          <a:custGeom>
            <a:avLst/>
            <a:gdLst/>
            <a:ahLst/>
            <a:cxnLst/>
            <a:rect l="l" t="t" r="r" b="b"/>
            <a:pathLst>
              <a:path w="18378676" h="6227572" extrusionOk="0">
                <a:moveTo>
                  <a:pt x="0" y="0"/>
                </a:moveTo>
                <a:lnTo>
                  <a:pt x="18378676" y="0"/>
                </a:lnTo>
                <a:lnTo>
                  <a:pt x="18378676" y="6227572"/>
                </a:lnTo>
                <a:lnTo>
                  <a:pt x="0" y="62275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r="-5233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0" name="Google Shape;500;p2"/>
          <p:cNvPicPr preferRelativeResize="0"/>
          <p:nvPr/>
        </p:nvPicPr>
        <p:blipFill rotWithShape="1">
          <a:blip r:embed="rId4">
            <a:alphaModFix/>
          </a:blip>
          <a:srcRect l="23112" t="20446" b="35609"/>
          <a:stretch/>
        </p:blipFill>
        <p:spPr>
          <a:xfrm>
            <a:off x="0" y="0"/>
            <a:ext cx="17997987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2"/>
          <p:cNvSpPr/>
          <p:nvPr/>
        </p:nvSpPr>
        <p:spPr>
          <a:xfrm rot="10800000">
            <a:off x="0" y="7065308"/>
            <a:ext cx="3221692" cy="3221692"/>
          </a:xfrm>
          <a:custGeom>
            <a:avLst/>
            <a:gdLst/>
            <a:ahLst/>
            <a:cxnLst/>
            <a:rect l="l" t="t" r="r" b="b"/>
            <a:pathLst>
              <a:path w="3221692" h="3221692" extrusionOk="0">
                <a:moveTo>
                  <a:pt x="0" y="0"/>
                </a:moveTo>
                <a:lnTo>
                  <a:pt x="3221692" y="0"/>
                </a:lnTo>
                <a:lnTo>
                  <a:pt x="3221692" y="3221692"/>
                </a:lnTo>
                <a:lnTo>
                  <a:pt x="0" y="32216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2"/>
          <p:cNvSpPr/>
          <p:nvPr/>
        </p:nvSpPr>
        <p:spPr>
          <a:xfrm rot="5400000">
            <a:off x="9447738" y="1437213"/>
            <a:ext cx="8849787" cy="8849787"/>
          </a:xfrm>
          <a:custGeom>
            <a:avLst/>
            <a:gdLst/>
            <a:ahLst/>
            <a:cxnLst/>
            <a:rect l="l" t="t" r="r" b="b"/>
            <a:pathLst>
              <a:path w="8849787" h="8849787" extrusionOk="0">
                <a:moveTo>
                  <a:pt x="0" y="0"/>
                </a:moveTo>
                <a:lnTo>
                  <a:pt x="8849787" y="0"/>
                </a:lnTo>
                <a:lnTo>
                  <a:pt x="8849787" y="8849787"/>
                </a:lnTo>
                <a:lnTo>
                  <a:pt x="0" y="88497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2"/>
          <p:cNvSpPr/>
          <p:nvPr/>
        </p:nvSpPr>
        <p:spPr>
          <a:xfrm>
            <a:off x="290013" y="258878"/>
            <a:ext cx="4549722" cy="1910745"/>
          </a:xfrm>
          <a:custGeom>
            <a:avLst/>
            <a:gdLst/>
            <a:ahLst/>
            <a:cxnLst/>
            <a:rect l="l" t="t" r="r" b="b"/>
            <a:pathLst>
              <a:path w="4549722" h="1910745" extrusionOk="0">
                <a:moveTo>
                  <a:pt x="0" y="0"/>
                </a:moveTo>
                <a:lnTo>
                  <a:pt x="4549722" y="0"/>
                </a:lnTo>
                <a:lnTo>
                  <a:pt x="4549722" y="1910745"/>
                </a:lnTo>
                <a:lnTo>
                  <a:pt x="0" y="19107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 w="38100" cap="sq" cmpd="sng">
            <a:solidFill>
              <a:srgbClr val="15438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04" name="Google Shape;504;p2"/>
          <p:cNvGrpSpPr/>
          <p:nvPr/>
        </p:nvGrpSpPr>
        <p:grpSpPr>
          <a:xfrm>
            <a:off x="0" y="8999945"/>
            <a:ext cx="18297525" cy="1287055"/>
            <a:chOff x="0" y="-38100"/>
            <a:chExt cx="4819101" cy="338977"/>
          </a:xfrm>
        </p:grpSpPr>
        <p:sp>
          <p:nvSpPr>
            <p:cNvPr id="505" name="Google Shape;505;p2"/>
            <p:cNvSpPr/>
            <p:nvPr/>
          </p:nvSpPr>
          <p:spPr>
            <a:xfrm>
              <a:off x="0" y="0"/>
              <a:ext cx="4819101" cy="300877"/>
            </a:xfrm>
            <a:custGeom>
              <a:avLst/>
              <a:gdLst/>
              <a:ahLst/>
              <a:cxnLst/>
              <a:rect l="l" t="t" r="r" b="b"/>
              <a:pathLst>
                <a:path w="4819101" h="300877" extrusionOk="0">
                  <a:moveTo>
                    <a:pt x="0" y="0"/>
                  </a:moveTo>
                  <a:lnTo>
                    <a:pt x="4819101" y="0"/>
                  </a:lnTo>
                  <a:lnTo>
                    <a:pt x="4819101" y="300877"/>
                  </a:lnTo>
                  <a:lnTo>
                    <a:pt x="0" y="300877"/>
                  </a:lnTo>
                  <a:close/>
                </a:path>
              </a:pathLst>
            </a:custGeom>
            <a:solidFill>
              <a:srgbClr val="FFFFFF"/>
            </a:solidFill>
            <a:ln w="38100" cap="sq" cmpd="sng">
              <a:solidFill>
                <a:srgbClr val="15438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2"/>
            <p:cNvSpPr txBox="1"/>
            <p:nvPr/>
          </p:nvSpPr>
          <p:spPr>
            <a:xfrm>
              <a:off x="0" y="-38100"/>
              <a:ext cx="4819101" cy="3389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7" name="Google Shape;507;p2"/>
          <p:cNvSpPr/>
          <p:nvPr/>
        </p:nvSpPr>
        <p:spPr>
          <a:xfrm>
            <a:off x="17156478" y="8161402"/>
            <a:ext cx="1028700" cy="918115"/>
          </a:xfrm>
          <a:custGeom>
            <a:avLst/>
            <a:gdLst/>
            <a:ahLst/>
            <a:cxnLst/>
            <a:rect l="l" t="t" r="r" b="b"/>
            <a:pathLst>
              <a:path w="1028700" h="918115" extrusionOk="0">
                <a:moveTo>
                  <a:pt x="0" y="0"/>
                </a:moveTo>
                <a:lnTo>
                  <a:pt x="1028700" y="0"/>
                </a:lnTo>
                <a:lnTo>
                  <a:pt x="1028700" y="918114"/>
                </a:lnTo>
                <a:lnTo>
                  <a:pt x="0" y="9181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2"/>
          <p:cNvSpPr txBox="1">
            <a:spLocks noGrp="1"/>
          </p:cNvSpPr>
          <p:nvPr>
            <p:ph type="ctrTitle"/>
          </p:nvPr>
        </p:nvSpPr>
        <p:spPr>
          <a:xfrm>
            <a:off x="1372663" y="2566029"/>
            <a:ext cx="74676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Play"/>
              <a:buNone/>
            </a:pPr>
            <a:r>
              <a:rPr lang="en-US" b="1"/>
              <a:t>Financial management</a:t>
            </a:r>
            <a:endParaRPr>
              <a:solidFill>
                <a:srgbClr val="074F6A"/>
              </a:solidFill>
            </a:endParaRPr>
          </a:p>
        </p:txBody>
      </p:sp>
      <p:sp>
        <p:nvSpPr>
          <p:cNvPr id="509" name="Google Shape;509;p2"/>
          <p:cNvSpPr txBox="1">
            <a:spLocks noGrp="1"/>
          </p:cNvSpPr>
          <p:nvPr>
            <p:ph type="subTitle" idx="1"/>
          </p:nvPr>
        </p:nvSpPr>
        <p:spPr>
          <a:xfrm>
            <a:off x="1372452" y="7165410"/>
            <a:ext cx="7467600" cy="744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9031"/>
              <a:buNone/>
            </a:pPr>
            <a:endParaRPr>
              <a:solidFill>
                <a:srgbClr val="074F6A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9031"/>
              <a:buNone/>
            </a:pPr>
            <a:r>
              <a:rPr lang="en-US">
                <a:solidFill>
                  <a:srgbClr val="074F6A"/>
                </a:solidFill>
              </a:rPr>
              <a:t>Hrvoje Mataković, finance officer 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9031"/>
              <a:buNone/>
            </a:pPr>
            <a:endParaRPr>
              <a:solidFill>
                <a:srgbClr val="074F6A"/>
              </a:solidFill>
            </a:endParaRPr>
          </a:p>
        </p:txBody>
      </p:sp>
      <p:grpSp>
        <p:nvGrpSpPr>
          <p:cNvPr id="510" name="Google Shape;510;p2"/>
          <p:cNvGrpSpPr/>
          <p:nvPr/>
        </p:nvGrpSpPr>
        <p:grpSpPr>
          <a:xfrm>
            <a:off x="152400" y="9310983"/>
            <a:ext cx="18140072" cy="885815"/>
            <a:chOff x="152400" y="9310983"/>
            <a:chExt cx="18140072" cy="885815"/>
          </a:xfrm>
        </p:grpSpPr>
        <p:pic>
          <p:nvPicPr>
            <p:cNvPr id="511" name="Google Shape;511;p2" descr="A black and white logo&#10;&#10;Description automatically generated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859444" y="9395246"/>
              <a:ext cx="1589356" cy="70125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12" name="Google Shape;512;p2"/>
            <p:cNvGrpSpPr/>
            <p:nvPr/>
          </p:nvGrpSpPr>
          <p:grpSpPr>
            <a:xfrm>
              <a:off x="152400" y="9310983"/>
              <a:ext cx="18140072" cy="885815"/>
              <a:chOff x="152400" y="9310983"/>
              <a:chExt cx="18140072" cy="885815"/>
            </a:xfrm>
          </p:grpSpPr>
          <p:grpSp>
            <p:nvGrpSpPr>
              <p:cNvPr id="513" name="Google Shape;513;p2"/>
              <p:cNvGrpSpPr/>
              <p:nvPr/>
            </p:nvGrpSpPr>
            <p:grpSpPr>
              <a:xfrm>
                <a:off x="152400" y="9310983"/>
                <a:ext cx="18140072" cy="885815"/>
                <a:chOff x="224128" y="9310983"/>
                <a:chExt cx="18140072" cy="885815"/>
              </a:xfrm>
            </p:grpSpPr>
            <p:sp>
              <p:nvSpPr>
                <p:cNvPr id="514" name="Google Shape;514;p2"/>
                <p:cNvSpPr/>
                <p:nvPr/>
              </p:nvSpPr>
              <p:spPr>
                <a:xfrm>
                  <a:off x="224128" y="9310983"/>
                  <a:ext cx="1547842" cy="8687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42" h="868704" extrusionOk="0">
                      <a:moveTo>
                        <a:pt x="0" y="0"/>
                      </a:moveTo>
                      <a:lnTo>
                        <a:pt x="1547842" y="0"/>
                      </a:lnTo>
                      <a:lnTo>
                        <a:pt x="1547842" y="868704"/>
                      </a:lnTo>
                      <a:lnTo>
                        <a:pt x="0" y="86870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rotWithShape="1">
                  <a:blip r:embed="rId10">
                    <a:alphaModFix/>
                  </a:blip>
                  <a:stretch>
                    <a:fillRect/>
                  </a:stretch>
                </a:blip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5" name="Google Shape;515;p2"/>
                <p:cNvSpPr/>
                <p:nvPr/>
              </p:nvSpPr>
              <p:spPr>
                <a:xfrm>
                  <a:off x="14325716" y="9486900"/>
                  <a:ext cx="1824212" cy="587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4212" h="587396" extrusionOk="0">
                      <a:moveTo>
                        <a:pt x="0" y="0"/>
                      </a:moveTo>
                      <a:lnTo>
                        <a:pt x="1824212" y="0"/>
                      </a:lnTo>
                      <a:lnTo>
                        <a:pt x="1824212" y="587396"/>
                      </a:lnTo>
                      <a:lnTo>
                        <a:pt x="0" y="58739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rotWithShape="1">
                  <a:blip r:embed="rId11">
                    <a:alphaModFix/>
                  </a:blip>
                  <a:stretch>
                    <a:fillRect/>
                  </a:stretch>
                </a:blip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6" name="Google Shape;516;p2"/>
                <p:cNvSpPr/>
                <p:nvPr/>
              </p:nvSpPr>
              <p:spPr>
                <a:xfrm>
                  <a:off x="16234506" y="9486900"/>
                  <a:ext cx="2129694" cy="709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9694" h="709898" extrusionOk="0">
                      <a:moveTo>
                        <a:pt x="0" y="0"/>
                      </a:moveTo>
                      <a:lnTo>
                        <a:pt x="2129694" y="0"/>
                      </a:lnTo>
                      <a:lnTo>
                        <a:pt x="2129694" y="709898"/>
                      </a:lnTo>
                      <a:lnTo>
                        <a:pt x="0" y="70989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rotWithShape="1">
                  <a:blip r:embed="rId12">
                    <a:alphaModFix/>
                  </a:blip>
                  <a:stretch>
                    <a:fillRect/>
                  </a:stretch>
                </a:blip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7" name="Google Shape;517;p2"/>
                <p:cNvSpPr/>
                <p:nvPr/>
              </p:nvSpPr>
              <p:spPr>
                <a:xfrm>
                  <a:off x="9696678" y="9410700"/>
                  <a:ext cx="2414650" cy="701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4650" h="701255" extrusionOk="0">
                      <a:moveTo>
                        <a:pt x="0" y="0"/>
                      </a:moveTo>
                      <a:lnTo>
                        <a:pt x="2414649" y="0"/>
                      </a:lnTo>
                      <a:lnTo>
                        <a:pt x="2414649" y="701254"/>
                      </a:lnTo>
                      <a:lnTo>
                        <a:pt x="0" y="7012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rotWithShape="1">
                  <a:blip r:embed="rId13">
                    <a:alphaModFix/>
                  </a:blip>
                  <a:stretch>
                    <a:fillRect/>
                  </a:stretch>
                </a:blip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8" name="Google Shape;518;p2"/>
                <p:cNvSpPr/>
                <p:nvPr/>
              </p:nvSpPr>
              <p:spPr>
                <a:xfrm>
                  <a:off x="5558128" y="9334500"/>
                  <a:ext cx="866504" cy="8409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6504" h="840976" extrusionOk="0">
                      <a:moveTo>
                        <a:pt x="0" y="0"/>
                      </a:moveTo>
                      <a:lnTo>
                        <a:pt x="866504" y="0"/>
                      </a:lnTo>
                      <a:lnTo>
                        <a:pt x="866504" y="840975"/>
                      </a:lnTo>
                      <a:lnTo>
                        <a:pt x="0" y="840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rotWithShape="1">
                  <a:blip r:embed="rId14">
                    <a:alphaModFix/>
                  </a:blip>
                  <a:stretch>
                    <a:fillRect/>
                  </a:stretch>
                </a:blip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9" name="Google Shape;519;p2"/>
                <p:cNvSpPr/>
                <p:nvPr/>
              </p:nvSpPr>
              <p:spPr>
                <a:xfrm>
                  <a:off x="4272049" y="9410700"/>
                  <a:ext cx="1284497" cy="706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4497" h="706309" extrusionOk="0">
                      <a:moveTo>
                        <a:pt x="0" y="0"/>
                      </a:moveTo>
                      <a:lnTo>
                        <a:pt x="1284497" y="0"/>
                      </a:lnTo>
                      <a:lnTo>
                        <a:pt x="1284497" y="706309"/>
                      </a:lnTo>
                      <a:lnTo>
                        <a:pt x="0" y="70630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rotWithShape="1">
                  <a:blip r:embed="rId15">
                    <a:alphaModFix/>
                  </a:blip>
                  <a:stretch>
                    <a:fillRect/>
                  </a:stretch>
                </a:blip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0" name="Google Shape;520;p2"/>
                <p:cNvSpPr/>
                <p:nvPr/>
              </p:nvSpPr>
              <p:spPr>
                <a:xfrm>
                  <a:off x="12187528" y="9440054"/>
                  <a:ext cx="2021227" cy="6564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227" h="656446" extrusionOk="0">
                      <a:moveTo>
                        <a:pt x="0" y="0"/>
                      </a:moveTo>
                      <a:lnTo>
                        <a:pt x="2021228" y="0"/>
                      </a:lnTo>
                      <a:lnTo>
                        <a:pt x="2021228" y="656446"/>
                      </a:lnTo>
                      <a:lnTo>
                        <a:pt x="0" y="6564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rotWithShape="1">
                  <a:blip r:embed="rId16">
                    <a:alphaModFix/>
                  </a:blip>
                  <a:stretch>
                    <a:fillRect l="-6024" t="-557" r="-10911"/>
                  </a:stretch>
                </a:blip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1" name="Google Shape;521;p2"/>
                <p:cNvSpPr/>
                <p:nvPr/>
              </p:nvSpPr>
              <p:spPr>
                <a:xfrm>
                  <a:off x="1862471" y="9387396"/>
                  <a:ext cx="2314328" cy="709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4328" h="709104" extrusionOk="0">
                      <a:moveTo>
                        <a:pt x="0" y="0"/>
                      </a:moveTo>
                      <a:lnTo>
                        <a:pt x="2314328" y="0"/>
                      </a:lnTo>
                      <a:lnTo>
                        <a:pt x="2314328" y="709104"/>
                      </a:lnTo>
                      <a:lnTo>
                        <a:pt x="0" y="70910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rotWithShape="1">
                  <a:blip r:embed="rId17">
                    <a:alphaModFix/>
                  </a:blip>
                  <a:stretch>
                    <a:fillRect l="-34765" t="-132092" r="-60097" b="-125638"/>
                  </a:stretch>
                </a:blip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522" name="Google Shape;522;p2" descr="A white background with black text&#10;&#10;Description automatically generated"/>
              <p:cNvPicPr preferRelativeResize="0"/>
              <p:nvPr/>
            </p:nvPicPr>
            <p:blipFill rotWithShape="1">
              <a:blip r:embed="rId18">
                <a:alphaModFix/>
              </a:blip>
              <a:srcRect/>
              <a:stretch/>
            </p:blipFill>
            <p:spPr>
              <a:xfrm>
                <a:off x="6324600" y="9491724"/>
                <a:ext cx="1409703" cy="57774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523" name="Google Shape;523;p2"/>
          <p:cNvSpPr txBox="1"/>
          <p:nvPr/>
        </p:nvSpPr>
        <p:spPr>
          <a:xfrm>
            <a:off x="6106886" y="1286438"/>
            <a:ext cx="4683034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Kick-off meeting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Tuesday, March 5, 2024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33"/>
          <p:cNvSpPr/>
          <p:nvPr/>
        </p:nvSpPr>
        <p:spPr>
          <a:xfrm>
            <a:off x="1" y="69581"/>
            <a:ext cx="18288000" cy="3835547"/>
          </a:xfrm>
          <a:custGeom>
            <a:avLst/>
            <a:gdLst/>
            <a:ahLst/>
            <a:cxnLst/>
            <a:rect l="l" t="t" r="r" b="b"/>
            <a:pathLst>
              <a:path w="20465429" h="4094626" extrusionOk="0">
                <a:moveTo>
                  <a:pt x="0" y="0"/>
                </a:moveTo>
                <a:lnTo>
                  <a:pt x="20465429" y="0"/>
                </a:lnTo>
                <a:lnTo>
                  <a:pt x="20465429" y="4094627"/>
                </a:lnTo>
                <a:lnTo>
                  <a:pt x="0" y="40946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2166" t="-8730" r="-799" b="-197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29" name="Google Shape;529;p33"/>
          <p:cNvGrpSpPr/>
          <p:nvPr/>
        </p:nvGrpSpPr>
        <p:grpSpPr>
          <a:xfrm>
            <a:off x="0" y="-148117"/>
            <a:ext cx="18287999" cy="1317801"/>
            <a:chOff x="0" y="-38100"/>
            <a:chExt cx="4915135" cy="338977"/>
          </a:xfrm>
        </p:grpSpPr>
        <p:sp>
          <p:nvSpPr>
            <p:cNvPr id="530" name="Google Shape;530;p33"/>
            <p:cNvSpPr/>
            <p:nvPr/>
          </p:nvSpPr>
          <p:spPr>
            <a:xfrm>
              <a:off x="0" y="0"/>
              <a:ext cx="4915134" cy="300877"/>
            </a:xfrm>
            <a:custGeom>
              <a:avLst/>
              <a:gdLst/>
              <a:ahLst/>
              <a:cxnLst/>
              <a:rect l="l" t="t" r="r" b="b"/>
              <a:pathLst>
                <a:path w="4915134" h="300877" extrusionOk="0">
                  <a:moveTo>
                    <a:pt x="0" y="0"/>
                  </a:moveTo>
                  <a:lnTo>
                    <a:pt x="4915134" y="0"/>
                  </a:lnTo>
                  <a:lnTo>
                    <a:pt x="4915134" y="300877"/>
                  </a:lnTo>
                  <a:lnTo>
                    <a:pt x="0" y="300877"/>
                  </a:ln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3533CD"/>
                </a:gs>
              </a:gsLst>
              <a:lin ang="0" scaled="0"/>
            </a:gradFill>
            <a:ln w="38100" cap="sq" cmpd="sng">
              <a:solidFill>
                <a:srgbClr val="15438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33"/>
            <p:cNvSpPr txBox="1"/>
            <p:nvPr/>
          </p:nvSpPr>
          <p:spPr>
            <a:xfrm>
              <a:off x="0" y="-38100"/>
              <a:ext cx="4915135" cy="3389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2" name="Google Shape;532;p33"/>
          <p:cNvSpPr/>
          <p:nvPr/>
        </p:nvSpPr>
        <p:spPr>
          <a:xfrm>
            <a:off x="184075" y="0"/>
            <a:ext cx="7822151" cy="1055990"/>
          </a:xfrm>
          <a:custGeom>
            <a:avLst/>
            <a:gdLst/>
            <a:ahLst/>
            <a:cxnLst/>
            <a:rect l="l" t="t" r="r" b="b"/>
            <a:pathLst>
              <a:path w="7822151" h="1055990" extrusionOk="0">
                <a:moveTo>
                  <a:pt x="0" y="0"/>
                </a:moveTo>
                <a:lnTo>
                  <a:pt x="7822152" y="0"/>
                </a:lnTo>
                <a:lnTo>
                  <a:pt x="7822152" y="1055990"/>
                </a:lnTo>
                <a:lnTo>
                  <a:pt x="0" y="10559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p33"/>
          <p:cNvSpPr/>
          <p:nvPr/>
        </p:nvSpPr>
        <p:spPr>
          <a:xfrm rot="10800000" flipH="1">
            <a:off x="0" y="9639300"/>
            <a:ext cx="18287995" cy="45719"/>
          </a:xfrm>
          <a:custGeom>
            <a:avLst/>
            <a:gdLst/>
            <a:ahLst/>
            <a:cxnLst/>
            <a:rect l="l" t="t" r="r" b="b"/>
            <a:pathLst>
              <a:path w="18434764" h="118745" extrusionOk="0">
                <a:moveTo>
                  <a:pt x="0" y="0"/>
                </a:moveTo>
                <a:lnTo>
                  <a:pt x="18434764" y="0"/>
                </a:lnTo>
                <a:lnTo>
                  <a:pt x="18434764" y="118745"/>
                </a:lnTo>
                <a:lnTo>
                  <a:pt x="0" y="1187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2248520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p33"/>
          <p:cNvSpPr/>
          <p:nvPr/>
        </p:nvSpPr>
        <p:spPr>
          <a:xfrm>
            <a:off x="17070685" y="55293"/>
            <a:ext cx="1028700" cy="918115"/>
          </a:xfrm>
          <a:custGeom>
            <a:avLst/>
            <a:gdLst/>
            <a:ahLst/>
            <a:cxnLst/>
            <a:rect l="l" t="t" r="r" b="b"/>
            <a:pathLst>
              <a:path w="1028700" h="918115" extrusionOk="0">
                <a:moveTo>
                  <a:pt x="0" y="0"/>
                </a:moveTo>
                <a:lnTo>
                  <a:pt x="1028700" y="0"/>
                </a:lnTo>
                <a:lnTo>
                  <a:pt x="1028700" y="918114"/>
                </a:lnTo>
                <a:lnTo>
                  <a:pt x="0" y="9181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Google Shape;535;p33"/>
          <p:cNvSpPr txBox="1">
            <a:spLocks noGrp="1"/>
          </p:cNvSpPr>
          <p:nvPr>
            <p:ph type="title"/>
          </p:nvPr>
        </p:nvSpPr>
        <p:spPr>
          <a:xfrm>
            <a:off x="1257300" y="1807190"/>
            <a:ext cx="14630400" cy="1466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Play"/>
              <a:buNone/>
            </a:pPr>
            <a:r>
              <a:rPr lang="en-US" b="1"/>
              <a:t>Current activities</a:t>
            </a:r>
            <a:endParaRPr>
              <a:solidFill>
                <a:srgbClr val="074F6A"/>
              </a:solidFill>
            </a:endParaRPr>
          </a:p>
        </p:txBody>
      </p:sp>
      <p:sp>
        <p:nvSpPr>
          <p:cNvPr id="536" name="Google Shape;536;p33"/>
          <p:cNvSpPr txBox="1">
            <a:spLocks noGrp="1"/>
          </p:cNvSpPr>
          <p:nvPr>
            <p:ph type="body" idx="1"/>
          </p:nvPr>
        </p:nvSpPr>
        <p:spPr>
          <a:xfrm>
            <a:off x="1257300" y="3665214"/>
            <a:ext cx="14630400" cy="5600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457200" lvl="0" indent="-342900" algn="just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ct val="50420"/>
              <a:buChar char="•"/>
            </a:pPr>
            <a:r>
              <a:rPr lang="en-US"/>
              <a:t>Bank account number (on Google Drive) – required for the conclusion of the subsidy contract</a:t>
            </a:r>
            <a:endParaRPr/>
          </a:p>
          <a:p>
            <a:pPr marL="457200" lvl="0" indent="-228600" algn="just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ct val="50420"/>
              <a:buNone/>
            </a:pPr>
            <a:endParaRPr/>
          </a:p>
          <a:p>
            <a:pPr marL="457200" lvl="0" indent="-342900" algn="just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ct val="50420"/>
              <a:buChar char="•"/>
            </a:pPr>
            <a:r>
              <a:rPr lang="en-US"/>
              <a:t>Jems account - central platform for project management and reporting</a:t>
            </a:r>
            <a:endParaRPr/>
          </a:p>
          <a:p>
            <a:pPr marL="457200" lvl="0" indent="-228600" algn="just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ct val="50420"/>
              <a:buNone/>
            </a:pPr>
            <a:endParaRPr/>
          </a:p>
          <a:p>
            <a:pPr marL="457200" lvl="0" indent="-342900" algn="just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ct val="50420"/>
              <a:buChar char="•"/>
            </a:pPr>
            <a:r>
              <a:rPr lang="en-US"/>
              <a:t>Contact national authorities regarding control and certification of expenditure: </a:t>
            </a:r>
            <a:endParaRPr/>
          </a:p>
          <a:p>
            <a:pPr marL="514350" lvl="0" indent="-514350" algn="just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ct val="50420"/>
              <a:buAutoNum type="arabicParenR"/>
            </a:pPr>
            <a:r>
              <a:rPr lang="en-US"/>
              <a:t>Centralised systems (Bosnia and Herzegovina, Croatia, Greece)</a:t>
            </a:r>
            <a:endParaRPr/>
          </a:p>
          <a:p>
            <a:pPr marL="514350" lvl="0" indent="-514350" algn="just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ct val="50420"/>
              <a:buAutoNum type="arabicParenR"/>
            </a:pPr>
            <a:r>
              <a:rPr lang="en-US"/>
              <a:t>Decentralised systems (France, Italy, Spain)</a:t>
            </a:r>
            <a:endParaRPr/>
          </a:p>
          <a:p>
            <a:pPr marL="342900" lvl="0" indent="-76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7647"/>
              <a:buNone/>
            </a:pPr>
            <a:endParaRPr>
              <a:solidFill>
                <a:srgbClr val="074F6A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34"/>
          <p:cNvSpPr/>
          <p:nvPr/>
        </p:nvSpPr>
        <p:spPr>
          <a:xfrm>
            <a:off x="1" y="69581"/>
            <a:ext cx="18288000" cy="3835547"/>
          </a:xfrm>
          <a:custGeom>
            <a:avLst/>
            <a:gdLst/>
            <a:ahLst/>
            <a:cxnLst/>
            <a:rect l="l" t="t" r="r" b="b"/>
            <a:pathLst>
              <a:path w="20465429" h="4094626" extrusionOk="0">
                <a:moveTo>
                  <a:pt x="0" y="0"/>
                </a:moveTo>
                <a:lnTo>
                  <a:pt x="20465429" y="0"/>
                </a:lnTo>
                <a:lnTo>
                  <a:pt x="20465429" y="4094627"/>
                </a:lnTo>
                <a:lnTo>
                  <a:pt x="0" y="40946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2166" t="-8730" r="-799" b="-197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2" name="Google Shape;542;p34"/>
          <p:cNvGrpSpPr/>
          <p:nvPr/>
        </p:nvGrpSpPr>
        <p:grpSpPr>
          <a:xfrm>
            <a:off x="0" y="-148117"/>
            <a:ext cx="18287999" cy="1317801"/>
            <a:chOff x="0" y="-38100"/>
            <a:chExt cx="4915135" cy="338977"/>
          </a:xfrm>
        </p:grpSpPr>
        <p:sp>
          <p:nvSpPr>
            <p:cNvPr id="543" name="Google Shape;543;p34"/>
            <p:cNvSpPr/>
            <p:nvPr/>
          </p:nvSpPr>
          <p:spPr>
            <a:xfrm>
              <a:off x="0" y="0"/>
              <a:ext cx="4915134" cy="300877"/>
            </a:xfrm>
            <a:custGeom>
              <a:avLst/>
              <a:gdLst/>
              <a:ahLst/>
              <a:cxnLst/>
              <a:rect l="l" t="t" r="r" b="b"/>
              <a:pathLst>
                <a:path w="4915134" h="300877" extrusionOk="0">
                  <a:moveTo>
                    <a:pt x="0" y="0"/>
                  </a:moveTo>
                  <a:lnTo>
                    <a:pt x="4915134" y="0"/>
                  </a:lnTo>
                  <a:lnTo>
                    <a:pt x="4915134" y="300877"/>
                  </a:lnTo>
                  <a:lnTo>
                    <a:pt x="0" y="300877"/>
                  </a:ln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3533CD"/>
                </a:gs>
              </a:gsLst>
              <a:lin ang="0" scaled="0"/>
            </a:gradFill>
            <a:ln w="38100" cap="sq" cmpd="sng">
              <a:solidFill>
                <a:srgbClr val="15438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34"/>
            <p:cNvSpPr txBox="1"/>
            <p:nvPr/>
          </p:nvSpPr>
          <p:spPr>
            <a:xfrm>
              <a:off x="0" y="-38100"/>
              <a:ext cx="4915135" cy="3389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5" name="Google Shape;545;p34"/>
          <p:cNvSpPr/>
          <p:nvPr/>
        </p:nvSpPr>
        <p:spPr>
          <a:xfrm>
            <a:off x="184075" y="0"/>
            <a:ext cx="7822151" cy="1055990"/>
          </a:xfrm>
          <a:custGeom>
            <a:avLst/>
            <a:gdLst/>
            <a:ahLst/>
            <a:cxnLst/>
            <a:rect l="l" t="t" r="r" b="b"/>
            <a:pathLst>
              <a:path w="7822151" h="1055990" extrusionOk="0">
                <a:moveTo>
                  <a:pt x="0" y="0"/>
                </a:moveTo>
                <a:lnTo>
                  <a:pt x="7822152" y="0"/>
                </a:lnTo>
                <a:lnTo>
                  <a:pt x="7822152" y="1055990"/>
                </a:lnTo>
                <a:lnTo>
                  <a:pt x="0" y="10559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34"/>
          <p:cNvSpPr/>
          <p:nvPr/>
        </p:nvSpPr>
        <p:spPr>
          <a:xfrm rot="10800000" flipH="1">
            <a:off x="0" y="9639300"/>
            <a:ext cx="18287995" cy="45719"/>
          </a:xfrm>
          <a:custGeom>
            <a:avLst/>
            <a:gdLst/>
            <a:ahLst/>
            <a:cxnLst/>
            <a:rect l="l" t="t" r="r" b="b"/>
            <a:pathLst>
              <a:path w="18434764" h="118745" extrusionOk="0">
                <a:moveTo>
                  <a:pt x="0" y="0"/>
                </a:moveTo>
                <a:lnTo>
                  <a:pt x="18434764" y="0"/>
                </a:lnTo>
                <a:lnTo>
                  <a:pt x="18434764" y="118745"/>
                </a:lnTo>
                <a:lnTo>
                  <a:pt x="0" y="1187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2248520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34"/>
          <p:cNvSpPr/>
          <p:nvPr/>
        </p:nvSpPr>
        <p:spPr>
          <a:xfrm>
            <a:off x="17070685" y="55293"/>
            <a:ext cx="1028700" cy="918115"/>
          </a:xfrm>
          <a:custGeom>
            <a:avLst/>
            <a:gdLst/>
            <a:ahLst/>
            <a:cxnLst/>
            <a:rect l="l" t="t" r="r" b="b"/>
            <a:pathLst>
              <a:path w="1028700" h="918115" extrusionOk="0">
                <a:moveTo>
                  <a:pt x="0" y="0"/>
                </a:moveTo>
                <a:lnTo>
                  <a:pt x="1028700" y="0"/>
                </a:lnTo>
                <a:lnTo>
                  <a:pt x="1028700" y="918114"/>
                </a:lnTo>
                <a:lnTo>
                  <a:pt x="0" y="9181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34"/>
          <p:cNvSpPr txBox="1">
            <a:spLocks noGrp="1"/>
          </p:cNvSpPr>
          <p:nvPr>
            <p:ph type="title"/>
          </p:nvPr>
        </p:nvSpPr>
        <p:spPr>
          <a:xfrm>
            <a:off x="1257300" y="1807190"/>
            <a:ext cx="14630400" cy="1466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Play"/>
              <a:buNone/>
            </a:pPr>
            <a:r>
              <a:rPr lang="en-US" b="1"/>
              <a:t>Financial reporting</a:t>
            </a:r>
            <a:endParaRPr>
              <a:solidFill>
                <a:srgbClr val="074F6A"/>
              </a:solidFill>
            </a:endParaRPr>
          </a:p>
        </p:txBody>
      </p:sp>
      <p:sp>
        <p:nvSpPr>
          <p:cNvPr id="549" name="Google Shape;549;p34"/>
          <p:cNvSpPr txBox="1">
            <a:spLocks noGrp="1"/>
          </p:cNvSpPr>
          <p:nvPr>
            <p:ph type="body" idx="1"/>
          </p:nvPr>
        </p:nvSpPr>
        <p:spPr>
          <a:xfrm>
            <a:off x="1257300" y="3665214"/>
            <a:ext cx="14630400" cy="5600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1800"/>
              <a:buNone/>
            </a:pPr>
            <a:r>
              <a:rPr lang="en-US"/>
              <a:t>Three-stage process: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1800"/>
              <a:buNone/>
            </a:pPr>
            <a:r>
              <a:rPr lang="en-US"/>
              <a:t>1) PP enter expenditure into Jems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1800"/>
              <a:buNone/>
            </a:pPr>
            <a:r>
              <a:rPr lang="en-US"/>
              <a:t>2) National controllers check the expenditure via Jems and create a Control certificate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1800"/>
              <a:buNone/>
            </a:pPr>
            <a:r>
              <a:rPr lang="en-US"/>
              <a:t>3) LP collects the information from each partner’s Control certificate and sends a summary of the information to JS</a:t>
            </a:r>
            <a:endParaRPr/>
          </a:p>
          <a:p>
            <a:pPr marL="342900" lvl="0" indent="-76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</a:pPr>
            <a:endParaRPr>
              <a:solidFill>
                <a:srgbClr val="074F6A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35"/>
          <p:cNvSpPr/>
          <p:nvPr/>
        </p:nvSpPr>
        <p:spPr>
          <a:xfrm>
            <a:off x="1" y="69581"/>
            <a:ext cx="18288000" cy="3835547"/>
          </a:xfrm>
          <a:custGeom>
            <a:avLst/>
            <a:gdLst/>
            <a:ahLst/>
            <a:cxnLst/>
            <a:rect l="l" t="t" r="r" b="b"/>
            <a:pathLst>
              <a:path w="20465429" h="4094626" extrusionOk="0">
                <a:moveTo>
                  <a:pt x="0" y="0"/>
                </a:moveTo>
                <a:lnTo>
                  <a:pt x="20465429" y="0"/>
                </a:lnTo>
                <a:lnTo>
                  <a:pt x="20465429" y="4094627"/>
                </a:lnTo>
                <a:lnTo>
                  <a:pt x="0" y="40946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2166" t="-8730" r="-799" b="-197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55" name="Google Shape;555;p35"/>
          <p:cNvGrpSpPr/>
          <p:nvPr/>
        </p:nvGrpSpPr>
        <p:grpSpPr>
          <a:xfrm>
            <a:off x="0" y="-148117"/>
            <a:ext cx="18287999" cy="1317801"/>
            <a:chOff x="0" y="-38100"/>
            <a:chExt cx="4915135" cy="338977"/>
          </a:xfrm>
        </p:grpSpPr>
        <p:sp>
          <p:nvSpPr>
            <p:cNvPr id="556" name="Google Shape;556;p35"/>
            <p:cNvSpPr/>
            <p:nvPr/>
          </p:nvSpPr>
          <p:spPr>
            <a:xfrm>
              <a:off x="0" y="0"/>
              <a:ext cx="4915134" cy="300877"/>
            </a:xfrm>
            <a:custGeom>
              <a:avLst/>
              <a:gdLst/>
              <a:ahLst/>
              <a:cxnLst/>
              <a:rect l="l" t="t" r="r" b="b"/>
              <a:pathLst>
                <a:path w="4915134" h="300877" extrusionOk="0">
                  <a:moveTo>
                    <a:pt x="0" y="0"/>
                  </a:moveTo>
                  <a:lnTo>
                    <a:pt x="4915134" y="0"/>
                  </a:lnTo>
                  <a:lnTo>
                    <a:pt x="4915134" y="300877"/>
                  </a:lnTo>
                  <a:lnTo>
                    <a:pt x="0" y="300877"/>
                  </a:ln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3533CD"/>
                </a:gs>
              </a:gsLst>
              <a:lin ang="0" scaled="0"/>
            </a:gradFill>
            <a:ln w="38100" cap="sq" cmpd="sng">
              <a:solidFill>
                <a:srgbClr val="15438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35"/>
            <p:cNvSpPr txBox="1"/>
            <p:nvPr/>
          </p:nvSpPr>
          <p:spPr>
            <a:xfrm>
              <a:off x="0" y="-38100"/>
              <a:ext cx="4915135" cy="3389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58" name="Google Shape;558;p35"/>
          <p:cNvSpPr/>
          <p:nvPr/>
        </p:nvSpPr>
        <p:spPr>
          <a:xfrm>
            <a:off x="184075" y="0"/>
            <a:ext cx="7822151" cy="1055990"/>
          </a:xfrm>
          <a:custGeom>
            <a:avLst/>
            <a:gdLst/>
            <a:ahLst/>
            <a:cxnLst/>
            <a:rect l="l" t="t" r="r" b="b"/>
            <a:pathLst>
              <a:path w="7822151" h="1055990" extrusionOk="0">
                <a:moveTo>
                  <a:pt x="0" y="0"/>
                </a:moveTo>
                <a:lnTo>
                  <a:pt x="7822152" y="0"/>
                </a:lnTo>
                <a:lnTo>
                  <a:pt x="7822152" y="1055990"/>
                </a:lnTo>
                <a:lnTo>
                  <a:pt x="0" y="10559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35"/>
          <p:cNvSpPr/>
          <p:nvPr/>
        </p:nvSpPr>
        <p:spPr>
          <a:xfrm rot="10800000" flipH="1">
            <a:off x="0" y="9639300"/>
            <a:ext cx="18287995" cy="45719"/>
          </a:xfrm>
          <a:custGeom>
            <a:avLst/>
            <a:gdLst/>
            <a:ahLst/>
            <a:cxnLst/>
            <a:rect l="l" t="t" r="r" b="b"/>
            <a:pathLst>
              <a:path w="18434764" h="118745" extrusionOk="0">
                <a:moveTo>
                  <a:pt x="0" y="0"/>
                </a:moveTo>
                <a:lnTo>
                  <a:pt x="18434764" y="0"/>
                </a:lnTo>
                <a:lnTo>
                  <a:pt x="18434764" y="118745"/>
                </a:lnTo>
                <a:lnTo>
                  <a:pt x="0" y="1187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2248520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35"/>
          <p:cNvSpPr/>
          <p:nvPr/>
        </p:nvSpPr>
        <p:spPr>
          <a:xfrm>
            <a:off x="17070685" y="55293"/>
            <a:ext cx="1028700" cy="918115"/>
          </a:xfrm>
          <a:custGeom>
            <a:avLst/>
            <a:gdLst/>
            <a:ahLst/>
            <a:cxnLst/>
            <a:rect l="l" t="t" r="r" b="b"/>
            <a:pathLst>
              <a:path w="1028700" h="918115" extrusionOk="0">
                <a:moveTo>
                  <a:pt x="0" y="0"/>
                </a:moveTo>
                <a:lnTo>
                  <a:pt x="1028700" y="0"/>
                </a:lnTo>
                <a:lnTo>
                  <a:pt x="1028700" y="918114"/>
                </a:lnTo>
                <a:lnTo>
                  <a:pt x="0" y="9181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35"/>
          <p:cNvSpPr txBox="1">
            <a:spLocks noGrp="1"/>
          </p:cNvSpPr>
          <p:nvPr>
            <p:ph type="title"/>
          </p:nvPr>
        </p:nvSpPr>
        <p:spPr>
          <a:xfrm>
            <a:off x="1257300" y="1807190"/>
            <a:ext cx="14630400" cy="1466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Play"/>
              <a:buNone/>
            </a:pPr>
            <a:r>
              <a:rPr lang="en-US" b="1"/>
              <a:t>Financial reporting (2)</a:t>
            </a:r>
            <a:endParaRPr>
              <a:solidFill>
                <a:srgbClr val="074F6A"/>
              </a:solidFill>
            </a:endParaRPr>
          </a:p>
        </p:txBody>
      </p:sp>
      <p:sp>
        <p:nvSpPr>
          <p:cNvPr id="562" name="Google Shape;562;p35"/>
          <p:cNvSpPr txBox="1">
            <a:spLocks noGrp="1"/>
          </p:cNvSpPr>
          <p:nvPr>
            <p:ph type="body" idx="1"/>
          </p:nvPr>
        </p:nvSpPr>
        <p:spPr>
          <a:xfrm>
            <a:off x="1257300" y="3665214"/>
            <a:ext cx="14630400" cy="5600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ct val="5042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Period 1 (month 1 – 6) – Deadline for the entire project: 30. September 2024 (for submission of the report)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ct val="5042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ct val="5042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Manual, p. 70: </a:t>
            </a:r>
            <a:r>
              <a:rPr lang="en-US" sz="32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”As a good practice, PPs should try to provide their contribution (partner report and signed certificate and report) to the LP </a:t>
            </a:r>
            <a:r>
              <a:rPr lang="en-US" sz="3200" b="0" i="0" u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within one month before the deadline </a:t>
            </a:r>
            <a:r>
              <a:rPr lang="en-US" sz="32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order to allow LP time to synthesize the data and prepare the reporting package”.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ct val="5042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ct val="5042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All expenditures should be inserted in Jems - pre KoM: </a:t>
            </a:r>
            <a:r>
              <a:rPr lang="en-US" u="sng">
                <a:latin typeface="Arial"/>
                <a:ea typeface="Arial"/>
                <a:cs typeface="Arial"/>
                <a:sym typeface="Arial"/>
              </a:rPr>
              <a:t>in a three-month interval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ct val="5042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ct val="5042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Suggestion: insert expenditures regularly in Jems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342900" lvl="0" indent="-76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7647"/>
              <a:buNone/>
            </a:pPr>
            <a:endParaRPr>
              <a:solidFill>
                <a:srgbClr val="074F6A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36"/>
          <p:cNvSpPr/>
          <p:nvPr/>
        </p:nvSpPr>
        <p:spPr>
          <a:xfrm>
            <a:off x="1" y="69581"/>
            <a:ext cx="18288000" cy="3835547"/>
          </a:xfrm>
          <a:custGeom>
            <a:avLst/>
            <a:gdLst/>
            <a:ahLst/>
            <a:cxnLst/>
            <a:rect l="l" t="t" r="r" b="b"/>
            <a:pathLst>
              <a:path w="20465429" h="4094626" extrusionOk="0">
                <a:moveTo>
                  <a:pt x="0" y="0"/>
                </a:moveTo>
                <a:lnTo>
                  <a:pt x="20465429" y="0"/>
                </a:lnTo>
                <a:lnTo>
                  <a:pt x="20465429" y="4094627"/>
                </a:lnTo>
                <a:lnTo>
                  <a:pt x="0" y="40946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2166" t="-8730" r="-799" b="-197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68" name="Google Shape;568;p36"/>
          <p:cNvGrpSpPr/>
          <p:nvPr/>
        </p:nvGrpSpPr>
        <p:grpSpPr>
          <a:xfrm>
            <a:off x="0" y="-148117"/>
            <a:ext cx="18287999" cy="1317801"/>
            <a:chOff x="0" y="-38100"/>
            <a:chExt cx="4915135" cy="338977"/>
          </a:xfrm>
        </p:grpSpPr>
        <p:sp>
          <p:nvSpPr>
            <p:cNvPr id="569" name="Google Shape;569;p36"/>
            <p:cNvSpPr/>
            <p:nvPr/>
          </p:nvSpPr>
          <p:spPr>
            <a:xfrm>
              <a:off x="0" y="0"/>
              <a:ext cx="4915134" cy="300877"/>
            </a:xfrm>
            <a:custGeom>
              <a:avLst/>
              <a:gdLst/>
              <a:ahLst/>
              <a:cxnLst/>
              <a:rect l="l" t="t" r="r" b="b"/>
              <a:pathLst>
                <a:path w="4915134" h="300877" extrusionOk="0">
                  <a:moveTo>
                    <a:pt x="0" y="0"/>
                  </a:moveTo>
                  <a:lnTo>
                    <a:pt x="4915134" y="0"/>
                  </a:lnTo>
                  <a:lnTo>
                    <a:pt x="4915134" y="300877"/>
                  </a:lnTo>
                  <a:lnTo>
                    <a:pt x="0" y="300877"/>
                  </a:ln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3533CD"/>
                </a:gs>
              </a:gsLst>
              <a:lin ang="0" scaled="0"/>
            </a:gradFill>
            <a:ln w="38100" cap="sq" cmpd="sng">
              <a:solidFill>
                <a:srgbClr val="15438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36"/>
            <p:cNvSpPr txBox="1"/>
            <p:nvPr/>
          </p:nvSpPr>
          <p:spPr>
            <a:xfrm>
              <a:off x="0" y="-38100"/>
              <a:ext cx="4915135" cy="3389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71" name="Google Shape;571;p36"/>
          <p:cNvSpPr/>
          <p:nvPr/>
        </p:nvSpPr>
        <p:spPr>
          <a:xfrm>
            <a:off x="184075" y="0"/>
            <a:ext cx="7822151" cy="1055990"/>
          </a:xfrm>
          <a:custGeom>
            <a:avLst/>
            <a:gdLst/>
            <a:ahLst/>
            <a:cxnLst/>
            <a:rect l="l" t="t" r="r" b="b"/>
            <a:pathLst>
              <a:path w="7822151" h="1055990" extrusionOk="0">
                <a:moveTo>
                  <a:pt x="0" y="0"/>
                </a:moveTo>
                <a:lnTo>
                  <a:pt x="7822152" y="0"/>
                </a:lnTo>
                <a:lnTo>
                  <a:pt x="7822152" y="1055990"/>
                </a:lnTo>
                <a:lnTo>
                  <a:pt x="0" y="10559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36"/>
          <p:cNvSpPr/>
          <p:nvPr/>
        </p:nvSpPr>
        <p:spPr>
          <a:xfrm rot="10800000" flipH="1">
            <a:off x="0" y="9639300"/>
            <a:ext cx="18287995" cy="45719"/>
          </a:xfrm>
          <a:custGeom>
            <a:avLst/>
            <a:gdLst/>
            <a:ahLst/>
            <a:cxnLst/>
            <a:rect l="l" t="t" r="r" b="b"/>
            <a:pathLst>
              <a:path w="18434764" h="118745" extrusionOk="0">
                <a:moveTo>
                  <a:pt x="0" y="0"/>
                </a:moveTo>
                <a:lnTo>
                  <a:pt x="18434764" y="0"/>
                </a:lnTo>
                <a:lnTo>
                  <a:pt x="18434764" y="118745"/>
                </a:lnTo>
                <a:lnTo>
                  <a:pt x="0" y="1187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2248520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36"/>
          <p:cNvSpPr/>
          <p:nvPr/>
        </p:nvSpPr>
        <p:spPr>
          <a:xfrm>
            <a:off x="17070685" y="55293"/>
            <a:ext cx="1028700" cy="918115"/>
          </a:xfrm>
          <a:custGeom>
            <a:avLst/>
            <a:gdLst/>
            <a:ahLst/>
            <a:cxnLst/>
            <a:rect l="l" t="t" r="r" b="b"/>
            <a:pathLst>
              <a:path w="1028700" h="918115" extrusionOk="0">
                <a:moveTo>
                  <a:pt x="0" y="0"/>
                </a:moveTo>
                <a:lnTo>
                  <a:pt x="1028700" y="0"/>
                </a:lnTo>
                <a:lnTo>
                  <a:pt x="1028700" y="918114"/>
                </a:lnTo>
                <a:lnTo>
                  <a:pt x="0" y="9181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36"/>
          <p:cNvSpPr txBox="1">
            <a:spLocks noGrp="1"/>
          </p:cNvSpPr>
          <p:nvPr>
            <p:ph type="body" idx="1"/>
          </p:nvPr>
        </p:nvSpPr>
        <p:spPr>
          <a:xfrm>
            <a:off x="1257300" y="3665214"/>
            <a:ext cx="14630400" cy="5600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1800"/>
              <a:buNone/>
            </a:pPr>
            <a:r>
              <a:rPr lang="en-US"/>
              <a:t>You can contact me at any time at: </a:t>
            </a:r>
            <a:r>
              <a:rPr lang="en-US" u="sng">
                <a:solidFill>
                  <a:schemeClr val="hlink"/>
                </a:solidFill>
                <a:hlinkClick r:id="rId7"/>
              </a:rPr>
              <a:t>hrvoje.matakovic@iztzg.hr</a:t>
            </a:r>
            <a:r>
              <a:rPr lang="en-US"/>
              <a:t> </a:t>
            </a:r>
            <a:endParaRPr/>
          </a:p>
          <a:p>
            <a:pPr marL="342900" lvl="0" indent="-76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</a:pPr>
            <a:endParaRPr>
              <a:solidFill>
                <a:srgbClr val="074F6A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37"/>
          <p:cNvSpPr/>
          <p:nvPr/>
        </p:nvSpPr>
        <p:spPr>
          <a:xfrm>
            <a:off x="-2" y="0"/>
            <a:ext cx="18288000" cy="10287000"/>
          </a:xfrm>
          <a:prstGeom prst="rect">
            <a:avLst/>
          </a:prstGeom>
          <a:solidFill>
            <a:srgbClr val="1929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37"/>
          <p:cNvSpPr/>
          <p:nvPr/>
        </p:nvSpPr>
        <p:spPr>
          <a:xfrm>
            <a:off x="300894" y="190500"/>
            <a:ext cx="4715530" cy="1980379"/>
          </a:xfrm>
          <a:custGeom>
            <a:avLst/>
            <a:gdLst/>
            <a:ahLst/>
            <a:cxnLst/>
            <a:rect l="l" t="t" r="r" b="b"/>
            <a:pathLst>
              <a:path w="4715530" h="1980379" extrusionOk="0">
                <a:moveTo>
                  <a:pt x="0" y="0"/>
                </a:moveTo>
                <a:lnTo>
                  <a:pt x="4715531" y="0"/>
                </a:lnTo>
                <a:lnTo>
                  <a:pt x="4715531" y="1980379"/>
                </a:lnTo>
                <a:lnTo>
                  <a:pt x="0" y="19803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37"/>
          <p:cNvSpPr/>
          <p:nvPr/>
        </p:nvSpPr>
        <p:spPr>
          <a:xfrm>
            <a:off x="16730351" y="456538"/>
            <a:ext cx="1282155" cy="1144323"/>
          </a:xfrm>
          <a:custGeom>
            <a:avLst/>
            <a:gdLst/>
            <a:ahLst/>
            <a:cxnLst/>
            <a:rect l="l" t="t" r="r" b="b"/>
            <a:pathLst>
              <a:path w="1282155" h="1144323" extrusionOk="0">
                <a:moveTo>
                  <a:pt x="0" y="0"/>
                </a:moveTo>
                <a:lnTo>
                  <a:pt x="1282155" y="0"/>
                </a:lnTo>
                <a:lnTo>
                  <a:pt x="1282155" y="1144324"/>
                </a:lnTo>
                <a:lnTo>
                  <a:pt x="0" y="11443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37"/>
          <p:cNvSpPr txBox="1"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Play"/>
              <a:buNone/>
            </a:pPr>
            <a:r>
              <a:rPr lang="en-US"/>
              <a:t>Questions&amp; disscusion</a:t>
            </a:r>
            <a:endParaRPr/>
          </a:p>
        </p:txBody>
      </p:sp>
      <p:sp>
        <p:nvSpPr>
          <p:cNvPr id="584" name="Google Shape;584;p37"/>
          <p:cNvSpPr txBox="1">
            <a:spLocks noGrp="1"/>
          </p:cNvSpPr>
          <p:nvPr>
            <p:ph type="body" idx="1"/>
          </p:nvPr>
        </p:nvSpPr>
        <p:spPr>
          <a:xfrm>
            <a:off x="1247775" y="6884195"/>
            <a:ext cx="15773400" cy="2050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C8A90"/>
              </a:buClr>
              <a:buSzPts val="3600"/>
              <a:buNone/>
            </a:pPr>
            <a:endParaRPr/>
          </a:p>
        </p:txBody>
      </p:sp>
      <p:grpSp>
        <p:nvGrpSpPr>
          <p:cNvPr id="585" name="Google Shape;585;p37"/>
          <p:cNvGrpSpPr/>
          <p:nvPr/>
        </p:nvGrpSpPr>
        <p:grpSpPr>
          <a:xfrm>
            <a:off x="0" y="9174957"/>
            <a:ext cx="18287998" cy="1112044"/>
            <a:chOff x="0" y="9174957"/>
            <a:chExt cx="18287998" cy="1112044"/>
          </a:xfrm>
        </p:grpSpPr>
        <p:sp>
          <p:nvSpPr>
            <p:cNvPr id="586" name="Google Shape;586;p37"/>
            <p:cNvSpPr/>
            <p:nvPr/>
          </p:nvSpPr>
          <p:spPr>
            <a:xfrm>
              <a:off x="0" y="9174957"/>
              <a:ext cx="18287998" cy="111204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87" name="Google Shape;587;p37"/>
            <p:cNvGrpSpPr/>
            <p:nvPr/>
          </p:nvGrpSpPr>
          <p:grpSpPr>
            <a:xfrm>
              <a:off x="64439" y="9288071"/>
              <a:ext cx="18140072" cy="885815"/>
              <a:chOff x="152400" y="9310983"/>
              <a:chExt cx="18140072" cy="885815"/>
            </a:xfrm>
          </p:grpSpPr>
          <p:pic>
            <p:nvPicPr>
              <p:cNvPr id="588" name="Google Shape;588;p37" descr="A black and white logo&#10;&#10;Description automatically generated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7859444" y="9395246"/>
                <a:ext cx="1589356" cy="701254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589" name="Google Shape;589;p37"/>
              <p:cNvGrpSpPr/>
              <p:nvPr/>
            </p:nvGrpSpPr>
            <p:grpSpPr>
              <a:xfrm>
                <a:off x="152400" y="9310983"/>
                <a:ext cx="18140072" cy="885815"/>
                <a:chOff x="152400" y="9310983"/>
                <a:chExt cx="18140072" cy="885815"/>
              </a:xfrm>
            </p:grpSpPr>
            <p:grpSp>
              <p:nvGrpSpPr>
                <p:cNvPr id="590" name="Google Shape;590;p37"/>
                <p:cNvGrpSpPr/>
                <p:nvPr/>
              </p:nvGrpSpPr>
              <p:grpSpPr>
                <a:xfrm>
                  <a:off x="152400" y="9310983"/>
                  <a:ext cx="18140072" cy="885815"/>
                  <a:chOff x="224128" y="9310983"/>
                  <a:chExt cx="18140072" cy="885815"/>
                </a:xfrm>
              </p:grpSpPr>
              <p:sp>
                <p:nvSpPr>
                  <p:cNvPr id="591" name="Google Shape;591;p37"/>
                  <p:cNvSpPr/>
                  <p:nvPr/>
                </p:nvSpPr>
                <p:spPr>
                  <a:xfrm>
                    <a:off x="224128" y="9310983"/>
                    <a:ext cx="1547842" cy="8687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7842" h="868704" extrusionOk="0">
                        <a:moveTo>
                          <a:pt x="0" y="0"/>
                        </a:moveTo>
                        <a:lnTo>
                          <a:pt x="1547842" y="0"/>
                        </a:lnTo>
                        <a:lnTo>
                          <a:pt x="1547842" y="868704"/>
                        </a:lnTo>
                        <a:lnTo>
                          <a:pt x="0" y="8687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blipFill rotWithShape="1">
                    <a:blip r:embed="rId6">
                      <a:alphaModFix/>
                    </a:blip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2" name="Google Shape;592;p37"/>
                  <p:cNvSpPr/>
                  <p:nvPr/>
                </p:nvSpPr>
                <p:spPr>
                  <a:xfrm>
                    <a:off x="14325716" y="9486900"/>
                    <a:ext cx="1824212" cy="5873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24212" h="587396" extrusionOk="0">
                        <a:moveTo>
                          <a:pt x="0" y="0"/>
                        </a:moveTo>
                        <a:lnTo>
                          <a:pt x="1824212" y="0"/>
                        </a:lnTo>
                        <a:lnTo>
                          <a:pt x="1824212" y="587396"/>
                        </a:lnTo>
                        <a:lnTo>
                          <a:pt x="0" y="5873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blipFill rotWithShape="1">
                    <a:blip r:embed="rId7">
                      <a:alphaModFix/>
                    </a:blip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3" name="Google Shape;593;p37"/>
                  <p:cNvSpPr/>
                  <p:nvPr/>
                </p:nvSpPr>
                <p:spPr>
                  <a:xfrm>
                    <a:off x="16234506" y="9486900"/>
                    <a:ext cx="2129694" cy="7098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29694" h="709898" extrusionOk="0">
                        <a:moveTo>
                          <a:pt x="0" y="0"/>
                        </a:moveTo>
                        <a:lnTo>
                          <a:pt x="2129694" y="0"/>
                        </a:lnTo>
                        <a:lnTo>
                          <a:pt x="2129694" y="709898"/>
                        </a:lnTo>
                        <a:lnTo>
                          <a:pt x="0" y="70989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blipFill rotWithShape="1">
                    <a:blip r:embed="rId8">
                      <a:alphaModFix/>
                    </a:blip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4" name="Google Shape;594;p37"/>
                  <p:cNvSpPr/>
                  <p:nvPr/>
                </p:nvSpPr>
                <p:spPr>
                  <a:xfrm>
                    <a:off x="9696678" y="9410700"/>
                    <a:ext cx="2414650" cy="7012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4650" h="701255" extrusionOk="0">
                        <a:moveTo>
                          <a:pt x="0" y="0"/>
                        </a:moveTo>
                        <a:lnTo>
                          <a:pt x="2414649" y="0"/>
                        </a:lnTo>
                        <a:lnTo>
                          <a:pt x="2414649" y="701254"/>
                        </a:lnTo>
                        <a:lnTo>
                          <a:pt x="0" y="7012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blipFill rotWithShape="1">
                    <a:blip r:embed="rId9">
                      <a:alphaModFix/>
                    </a:blip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5" name="Google Shape;595;p37"/>
                  <p:cNvSpPr/>
                  <p:nvPr/>
                </p:nvSpPr>
                <p:spPr>
                  <a:xfrm>
                    <a:off x="5558128" y="9334500"/>
                    <a:ext cx="866504" cy="8409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6504" h="840976" extrusionOk="0">
                        <a:moveTo>
                          <a:pt x="0" y="0"/>
                        </a:moveTo>
                        <a:lnTo>
                          <a:pt x="866504" y="0"/>
                        </a:lnTo>
                        <a:lnTo>
                          <a:pt x="866504" y="840975"/>
                        </a:lnTo>
                        <a:lnTo>
                          <a:pt x="0" y="84097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blipFill rotWithShape="1">
                    <a:blip r:embed="rId10">
                      <a:alphaModFix/>
                    </a:blip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6" name="Google Shape;596;p37"/>
                  <p:cNvSpPr/>
                  <p:nvPr/>
                </p:nvSpPr>
                <p:spPr>
                  <a:xfrm>
                    <a:off x="4272049" y="9410700"/>
                    <a:ext cx="1284497" cy="706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4497" h="706309" extrusionOk="0">
                        <a:moveTo>
                          <a:pt x="0" y="0"/>
                        </a:moveTo>
                        <a:lnTo>
                          <a:pt x="1284497" y="0"/>
                        </a:lnTo>
                        <a:lnTo>
                          <a:pt x="1284497" y="706309"/>
                        </a:lnTo>
                        <a:lnTo>
                          <a:pt x="0" y="7063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blipFill rotWithShape="1">
                    <a:blip r:embed="rId11">
                      <a:alphaModFix/>
                    </a:blip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7" name="Google Shape;597;p37"/>
                  <p:cNvSpPr/>
                  <p:nvPr/>
                </p:nvSpPr>
                <p:spPr>
                  <a:xfrm>
                    <a:off x="12187528" y="9440054"/>
                    <a:ext cx="2021227" cy="6564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1227" h="656446" extrusionOk="0">
                        <a:moveTo>
                          <a:pt x="0" y="0"/>
                        </a:moveTo>
                        <a:lnTo>
                          <a:pt x="2021228" y="0"/>
                        </a:lnTo>
                        <a:lnTo>
                          <a:pt x="2021228" y="656446"/>
                        </a:lnTo>
                        <a:lnTo>
                          <a:pt x="0" y="65644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blipFill rotWithShape="1">
                    <a:blip r:embed="rId12">
                      <a:alphaModFix/>
                    </a:blip>
                    <a:stretch>
                      <a:fillRect l="-6024" t="-557" r="-10911"/>
                    </a:stretch>
                  </a:blip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8" name="Google Shape;598;p37"/>
                  <p:cNvSpPr/>
                  <p:nvPr/>
                </p:nvSpPr>
                <p:spPr>
                  <a:xfrm>
                    <a:off x="1862471" y="9387396"/>
                    <a:ext cx="2314328" cy="7091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4328" h="709104" extrusionOk="0">
                        <a:moveTo>
                          <a:pt x="0" y="0"/>
                        </a:moveTo>
                        <a:lnTo>
                          <a:pt x="2314328" y="0"/>
                        </a:lnTo>
                        <a:lnTo>
                          <a:pt x="2314328" y="709104"/>
                        </a:lnTo>
                        <a:lnTo>
                          <a:pt x="0" y="7091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blipFill rotWithShape="1">
                    <a:blip r:embed="rId13">
                      <a:alphaModFix/>
                    </a:blip>
                    <a:stretch>
                      <a:fillRect l="-34765" t="-132092" r="-60097" b="-125638"/>
                    </a:stretch>
                  </a:blip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pic>
              <p:nvPicPr>
                <p:cNvPr id="599" name="Google Shape;599;p37" descr="A white background with black text&#10;&#10;Description automatically generated"/>
                <p:cNvPicPr preferRelativeResize="0"/>
                <p:nvPr/>
              </p:nvPicPr>
              <p:blipFill rotWithShape="1">
                <a:blip r:embed="rId14">
                  <a:alphaModFix/>
                </a:blip>
                <a:srcRect/>
                <a:stretch/>
              </p:blipFill>
              <p:spPr>
                <a:xfrm>
                  <a:off x="6324600" y="9491724"/>
                  <a:ext cx="1409703" cy="57774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3"/>
          <p:cNvSpPr/>
          <p:nvPr/>
        </p:nvSpPr>
        <p:spPr>
          <a:xfrm>
            <a:off x="10465849" y="-27290"/>
            <a:ext cx="7822151" cy="1055990"/>
          </a:xfrm>
          <a:custGeom>
            <a:avLst/>
            <a:gdLst/>
            <a:ahLst/>
            <a:cxnLst/>
            <a:rect l="l" t="t" r="r" b="b"/>
            <a:pathLst>
              <a:path w="7822151" h="1055990" extrusionOk="0">
                <a:moveTo>
                  <a:pt x="0" y="0"/>
                </a:moveTo>
                <a:lnTo>
                  <a:pt x="7822151" y="0"/>
                </a:lnTo>
                <a:lnTo>
                  <a:pt x="7822151" y="1055990"/>
                </a:lnTo>
                <a:lnTo>
                  <a:pt x="0" y="10559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23"/>
          <p:cNvSpPr/>
          <p:nvPr/>
        </p:nvSpPr>
        <p:spPr>
          <a:xfrm>
            <a:off x="0" y="0"/>
            <a:ext cx="883030" cy="10287000"/>
          </a:xfrm>
          <a:custGeom>
            <a:avLst/>
            <a:gdLst/>
            <a:ahLst/>
            <a:cxnLst/>
            <a:rect l="l" t="t" r="r" b="b"/>
            <a:pathLst>
              <a:path w="978562" h="10461801" extrusionOk="0">
                <a:moveTo>
                  <a:pt x="0" y="0"/>
                </a:moveTo>
                <a:lnTo>
                  <a:pt x="978562" y="0"/>
                </a:lnTo>
                <a:lnTo>
                  <a:pt x="978562" y="10461801"/>
                </a:lnTo>
                <a:lnTo>
                  <a:pt x="0" y="104618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58666" t="-1697" r="-665531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23"/>
          <p:cNvSpPr txBox="1">
            <a:spLocks noGrp="1"/>
          </p:cNvSpPr>
          <p:nvPr>
            <p:ph type="title"/>
          </p:nvPr>
        </p:nvSpPr>
        <p:spPr>
          <a:xfrm>
            <a:off x="1871254" y="608511"/>
            <a:ext cx="15773400" cy="1431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Play"/>
              <a:buNone/>
            </a:pPr>
            <a:r>
              <a:rPr lang="en-US"/>
              <a:t>Who are we?</a:t>
            </a:r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2"/>
          </p:nvPr>
        </p:nvSpPr>
        <p:spPr>
          <a:xfrm>
            <a:off x="11773753" y="2675445"/>
            <a:ext cx="5670762" cy="6070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667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8108"/>
              <a:buNone/>
            </a:pPr>
            <a:r>
              <a:rPr lang="en-US"/>
              <a:t>Andalucía Region – Spain</a:t>
            </a:r>
            <a:endParaRPr/>
          </a:p>
          <a:p>
            <a:pPr marL="2667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8108"/>
              <a:buNone/>
            </a:pPr>
            <a:endParaRPr/>
          </a:p>
          <a:p>
            <a:pPr marL="2667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8108"/>
              <a:buNone/>
            </a:pPr>
            <a:r>
              <a:rPr lang="en-US"/>
              <a:t>Sardinia Region – Italy</a:t>
            </a:r>
            <a:endParaRPr/>
          </a:p>
          <a:p>
            <a:pPr marL="2667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8108"/>
              <a:buNone/>
            </a:pPr>
            <a:endParaRPr/>
          </a:p>
          <a:p>
            <a:pPr marL="2667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8108"/>
              <a:buNone/>
            </a:pPr>
            <a:r>
              <a:rPr lang="en-US"/>
              <a:t>Natura Jadera, Zadar County – Croatia</a:t>
            </a:r>
            <a:endParaRPr/>
          </a:p>
          <a:p>
            <a:pPr marL="2667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8108"/>
              <a:buNone/>
            </a:pPr>
            <a:endParaRPr/>
          </a:p>
          <a:p>
            <a:pPr marL="2667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8108"/>
              <a:buNone/>
            </a:pPr>
            <a:r>
              <a:rPr lang="en-US"/>
              <a:t>Crete Region – Greece</a:t>
            </a:r>
            <a:endParaRPr/>
          </a:p>
          <a:p>
            <a:pPr marL="2667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8108"/>
              <a:buNone/>
            </a:pPr>
            <a:endParaRPr/>
          </a:p>
          <a:p>
            <a:pPr marL="2667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8108"/>
              <a:buNone/>
            </a:pPr>
            <a:r>
              <a:rPr lang="en-US"/>
              <a:t>Herzegovina-Neretva Canton – B&amp;H</a:t>
            </a:r>
            <a:endParaRPr/>
          </a:p>
          <a:p>
            <a:pPr marL="342900" lvl="0" indent="-76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8108"/>
              <a:buNone/>
            </a:pPr>
            <a:endParaRPr/>
          </a:p>
        </p:txBody>
      </p:sp>
      <p:sp>
        <p:nvSpPr>
          <p:cNvPr id="136" name="Google Shape;136;p23"/>
          <p:cNvSpPr txBox="1">
            <a:spLocks noGrp="1"/>
          </p:cNvSpPr>
          <p:nvPr>
            <p:ph type="body" idx="1"/>
          </p:nvPr>
        </p:nvSpPr>
        <p:spPr>
          <a:xfrm>
            <a:off x="2952916" y="2722934"/>
            <a:ext cx="6899886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304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44226"/>
              <a:buNone/>
            </a:pPr>
            <a:r>
              <a:rPr lang="en-US" sz="4400"/>
              <a:t>Institute for Tourism – Croatia (LP)</a:t>
            </a:r>
            <a:endParaRPr sz="4400"/>
          </a:p>
          <a:p>
            <a:pPr marL="304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44226"/>
              <a:buNone/>
            </a:pPr>
            <a:endParaRPr sz="4400"/>
          </a:p>
          <a:p>
            <a:pPr marL="304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44226"/>
              <a:buNone/>
            </a:pPr>
            <a:r>
              <a:rPr lang="en-US" sz="4400"/>
              <a:t>Plan Bleu – France (WP1 Coord.)</a:t>
            </a:r>
            <a:endParaRPr sz="4400"/>
          </a:p>
          <a:p>
            <a:pPr marL="304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44226"/>
              <a:buNone/>
            </a:pPr>
            <a:endParaRPr sz="4400"/>
          </a:p>
          <a:p>
            <a:pPr marL="304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44226"/>
              <a:buNone/>
            </a:pPr>
            <a:r>
              <a:rPr lang="en-US" sz="4400"/>
              <a:t>CPMR – France (WP2 Coord.)</a:t>
            </a:r>
            <a:endParaRPr sz="4400"/>
          </a:p>
          <a:p>
            <a:pPr marL="304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44226"/>
              <a:buNone/>
            </a:pPr>
            <a:endParaRPr sz="4400"/>
          </a:p>
          <a:p>
            <a:pPr marL="304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44226"/>
              <a:buNone/>
            </a:pPr>
            <a:r>
              <a:rPr lang="en-US" sz="4400"/>
              <a:t>IUCN Med – Spain (WP3 Coord.)</a:t>
            </a:r>
            <a:endParaRPr sz="4400"/>
          </a:p>
          <a:p>
            <a:pPr marL="304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44226"/>
              <a:buNone/>
            </a:pPr>
            <a:endParaRPr sz="4400"/>
          </a:p>
          <a:p>
            <a:pPr marL="304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44226"/>
              <a:buNone/>
            </a:pPr>
            <a:r>
              <a:rPr lang="en-US" sz="4400"/>
              <a:t>HSPN – Greece  (Comm.coord.)</a:t>
            </a:r>
            <a:endParaRPr/>
          </a:p>
          <a:p>
            <a:pPr marL="304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44226"/>
              <a:buNone/>
            </a:pPr>
            <a:endParaRPr sz="4400"/>
          </a:p>
          <a:p>
            <a:pPr marL="2667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8108"/>
              <a:buNone/>
            </a:pPr>
            <a:endParaRPr/>
          </a:p>
        </p:txBody>
      </p:sp>
      <p:pic>
        <p:nvPicPr>
          <p:cNvPr id="137" name="Google Shape;137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0129" y="2535051"/>
            <a:ext cx="1922787" cy="1082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1965" y="4112974"/>
            <a:ext cx="2017439" cy="707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37218" y="5236786"/>
            <a:ext cx="1286367" cy="707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06133" y="6598065"/>
            <a:ext cx="1017453" cy="988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20445" y="7945258"/>
            <a:ext cx="1828959" cy="591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109128" y="2736423"/>
            <a:ext cx="1408298" cy="579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109128" y="3969340"/>
            <a:ext cx="1664625" cy="733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703867" y="5230722"/>
            <a:ext cx="2337733" cy="678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904737" y="6506671"/>
            <a:ext cx="2017951" cy="652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3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846819" y="7527645"/>
            <a:ext cx="2133785" cy="71329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7" name="Google Shape;147;p23"/>
          <p:cNvCxnSpPr/>
          <p:nvPr/>
        </p:nvCxnSpPr>
        <p:spPr>
          <a:xfrm flipH="1">
            <a:off x="9447540" y="2039644"/>
            <a:ext cx="36094" cy="7104356"/>
          </a:xfrm>
          <a:prstGeom prst="straightConnector1">
            <a:avLst/>
          </a:prstGeom>
          <a:noFill/>
          <a:ln w="9525" cap="flat" cmpd="sng">
            <a:solidFill>
              <a:srgbClr val="115D8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"/>
          <p:cNvSpPr/>
          <p:nvPr/>
        </p:nvSpPr>
        <p:spPr>
          <a:xfrm>
            <a:off x="10465849" y="-27290"/>
            <a:ext cx="7822151" cy="1055990"/>
          </a:xfrm>
          <a:custGeom>
            <a:avLst/>
            <a:gdLst/>
            <a:ahLst/>
            <a:cxnLst/>
            <a:rect l="l" t="t" r="r" b="b"/>
            <a:pathLst>
              <a:path w="7822151" h="1055990" extrusionOk="0">
                <a:moveTo>
                  <a:pt x="0" y="0"/>
                </a:moveTo>
                <a:lnTo>
                  <a:pt x="7822151" y="0"/>
                </a:lnTo>
                <a:lnTo>
                  <a:pt x="7822151" y="1055990"/>
                </a:lnTo>
                <a:lnTo>
                  <a:pt x="0" y="10559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1"/>
          <p:cNvSpPr/>
          <p:nvPr/>
        </p:nvSpPr>
        <p:spPr>
          <a:xfrm>
            <a:off x="0" y="0"/>
            <a:ext cx="883030" cy="10287000"/>
          </a:xfrm>
          <a:custGeom>
            <a:avLst/>
            <a:gdLst/>
            <a:ahLst/>
            <a:cxnLst/>
            <a:rect l="l" t="t" r="r" b="b"/>
            <a:pathLst>
              <a:path w="978562" h="10461801" extrusionOk="0">
                <a:moveTo>
                  <a:pt x="0" y="0"/>
                </a:moveTo>
                <a:lnTo>
                  <a:pt x="978562" y="0"/>
                </a:lnTo>
                <a:lnTo>
                  <a:pt x="978562" y="10461801"/>
                </a:lnTo>
                <a:lnTo>
                  <a:pt x="0" y="104618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58666" t="-1697" r="-665531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1"/>
          <p:cNvSpPr txBox="1"/>
          <p:nvPr/>
        </p:nvSpPr>
        <p:spPr>
          <a:xfrm>
            <a:off x="2851709" y="403434"/>
            <a:ext cx="11525215" cy="1431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Play"/>
              <a:buNone/>
            </a:pPr>
            <a:r>
              <a:rPr lang="en-US" sz="48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IFT  NaTour4CChange Team</a:t>
            </a:r>
            <a:endParaRPr sz="4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6" name="Google Shape;156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23716" y="2571750"/>
            <a:ext cx="1619250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" descr="Nora Mustać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27474" y="2478985"/>
            <a:ext cx="1619250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" descr="Hrvoje Mataković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75341" y="6360216"/>
            <a:ext cx="1619250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227474" y="6360216"/>
            <a:ext cx="1619250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" descr="Damir Krešić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3072090" y="2478985"/>
            <a:ext cx="1619250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" descr="Newcomers Support Program – Immigrant Support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3316973" y="6546573"/>
            <a:ext cx="2748735" cy="1832113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1"/>
          <p:cNvSpPr txBox="1"/>
          <p:nvPr/>
        </p:nvSpPr>
        <p:spPr>
          <a:xfrm>
            <a:off x="3745627" y="2716696"/>
            <a:ext cx="2959973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Dr. Izidora Marković Vukadin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Project coordinator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Izidora.markovic@iztzg.hr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1"/>
          <p:cNvSpPr txBox="1"/>
          <p:nvPr/>
        </p:nvSpPr>
        <p:spPr>
          <a:xfrm>
            <a:off x="3745626" y="6546573"/>
            <a:ext cx="2959973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Dr. Hrvoje Mataković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Financial manager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hrvoje.matakovic@iztzg.hr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1"/>
          <p:cNvSpPr txBox="1"/>
          <p:nvPr/>
        </p:nvSpPr>
        <p:spPr>
          <a:xfrm>
            <a:off x="9888611" y="2716695"/>
            <a:ext cx="2959973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Dr. Nora Mustač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Communication officer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Nora.mustac@iztzg.hr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1"/>
          <p:cNvSpPr txBox="1"/>
          <p:nvPr/>
        </p:nvSpPr>
        <p:spPr>
          <a:xfrm>
            <a:off x="9958495" y="6654294"/>
            <a:ext cx="2959973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Dr. Snježana Boranić-Živoder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expert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Snjezana.boranic@iztzg.hr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1"/>
          <p:cNvSpPr txBox="1"/>
          <p:nvPr/>
        </p:nvSpPr>
        <p:spPr>
          <a:xfrm>
            <a:off x="14691340" y="2808490"/>
            <a:ext cx="2959973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Dr. Damir Krešić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CEO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Damir.kresic@iztzg.hr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7" name="Google Shape;167;p1" descr="Institut za turizam • Materijali za novinare"/>
          <p:cNvPicPr preferRelativeResize="0"/>
          <p:nvPr/>
        </p:nvPicPr>
        <p:blipFill rotWithShape="1">
          <a:blip r:embed="rId15">
            <a:alphaModFix/>
          </a:blip>
          <a:srcRect t="16528" b="24025"/>
          <a:stretch/>
        </p:blipFill>
        <p:spPr>
          <a:xfrm>
            <a:off x="19440" y="391832"/>
            <a:ext cx="3891635" cy="1298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4"/>
          <p:cNvSpPr/>
          <p:nvPr/>
        </p:nvSpPr>
        <p:spPr>
          <a:xfrm>
            <a:off x="-2" y="0"/>
            <a:ext cx="18288002" cy="10287000"/>
          </a:xfrm>
          <a:prstGeom prst="rect">
            <a:avLst/>
          </a:prstGeom>
          <a:solidFill>
            <a:srgbClr val="F1EF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24"/>
          <p:cNvSpPr/>
          <p:nvPr/>
        </p:nvSpPr>
        <p:spPr>
          <a:xfrm rot="5400000">
            <a:off x="21432" y="-21431"/>
            <a:ext cx="9253536" cy="9296404"/>
          </a:xfrm>
          <a:custGeom>
            <a:avLst/>
            <a:gdLst/>
            <a:ahLst/>
            <a:cxnLst/>
            <a:rect l="l" t="t" r="r" b="b"/>
            <a:pathLst>
              <a:path w="6350000" h="6339840" extrusionOk="0">
                <a:moveTo>
                  <a:pt x="6350000" y="6339840"/>
                </a:moveTo>
                <a:lnTo>
                  <a:pt x="0" y="6339840"/>
                </a:lnTo>
                <a:lnTo>
                  <a:pt x="0" y="0"/>
                </a:lnTo>
                <a:lnTo>
                  <a:pt x="6350000" y="6339840"/>
                </a:lnTo>
                <a:close/>
              </a:path>
            </a:pathLst>
          </a:custGeom>
          <a:solidFill>
            <a:srgbClr val="D594A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24"/>
          <p:cNvSpPr/>
          <p:nvPr/>
        </p:nvSpPr>
        <p:spPr>
          <a:xfrm>
            <a:off x="10368470" y="9269110"/>
            <a:ext cx="7822151" cy="1055990"/>
          </a:xfrm>
          <a:custGeom>
            <a:avLst/>
            <a:gdLst/>
            <a:ahLst/>
            <a:cxnLst/>
            <a:rect l="l" t="t" r="r" b="b"/>
            <a:pathLst>
              <a:path w="7822151" h="1055990" extrusionOk="0">
                <a:moveTo>
                  <a:pt x="0" y="0"/>
                </a:moveTo>
                <a:lnTo>
                  <a:pt x="7822151" y="0"/>
                </a:lnTo>
                <a:lnTo>
                  <a:pt x="7822151" y="1055991"/>
                </a:lnTo>
                <a:lnTo>
                  <a:pt x="0" y="10559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5" name="Google Shape;175;p24"/>
          <p:cNvCxnSpPr/>
          <p:nvPr/>
        </p:nvCxnSpPr>
        <p:spPr>
          <a:xfrm rot="10800000" flipH="1">
            <a:off x="0" y="9253537"/>
            <a:ext cx="18288000" cy="2"/>
          </a:xfrm>
          <a:prstGeom prst="straightConnector1">
            <a:avLst/>
          </a:prstGeom>
          <a:noFill/>
          <a:ln w="9525" cap="rnd" cmpd="sng">
            <a:solidFill>
              <a:srgbClr val="15438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6" name="Google Shape;176;p24"/>
          <p:cNvSpPr txBox="1"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lay"/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77" name="Google Shape;177;p24"/>
          <p:cNvSpPr txBox="1">
            <a:spLocks noGrp="1"/>
          </p:cNvSpPr>
          <p:nvPr>
            <p:ph type="body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8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</a:pPr>
            <a:endParaRPr/>
          </a:p>
        </p:txBody>
      </p:sp>
      <p:sp>
        <p:nvSpPr>
          <p:cNvPr id="178" name="Google Shape;178;p24"/>
          <p:cNvSpPr txBox="1">
            <a:spLocks noGrp="1"/>
          </p:cNvSpPr>
          <p:nvPr>
            <p:ph type="body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179" name="Google Shape;179;p24"/>
          <p:cNvPicPr preferRelativeResize="0"/>
          <p:nvPr/>
        </p:nvPicPr>
        <p:blipFill rotWithShape="1">
          <a:blip r:embed="rId4">
            <a:alphaModFix/>
          </a:blip>
          <a:srcRect l="18719" r="22564"/>
          <a:stretch/>
        </p:blipFill>
        <p:spPr>
          <a:xfrm>
            <a:off x="750288" y="2071181"/>
            <a:ext cx="3665391" cy="7697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21347" y="432315"/>
            <a:ext cx="12965762" cy="8992899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4"/>
          <p:cNvSpPr txBox="1"/>
          <p:nvPr/>
        </p:nvSpPr>
        <p:spPr>
          <a:xfrm>
            <a:off x="1027380" y="-514714"/>
            <a:ext cx="3926271" cy="24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lay"/>
              <a:buNone/>
            </a:pPr>
            <a:r>
              <a:rPr lang="en-US" sz="48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Associate partners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bfa50067fe_2_0"/>
          <p:cNvSpPr/>
          <p:nvPr/>
        </p:nvSpPr>
        <p:spPr>
          <a:xfrm>
            <a:off x="6233924" y="0"/>
            <a:ext cx="12083979" cy="6227572"/>
          </a:xfrm>
          <a:custGeom>
            <a:avLst/>
            <a:gdLst/>
            <a:ahLst/>
            <a:cxnLst/>
            <a:rect l="l" t="t" r="r" b="b"/>
            <a:pathLst>
              <a:path w="18378676" h="6227572" extrusionOk="0">
                <a:moveTo>
                  <a:pt x="0" y="0"/>
                </a:moveTo>
                <a:lnTo>
                  <a:pt x="18378676" y="0"/>
                </a:lnTo>
                <a:lnTo>
                  <a:pt x="18378676" y="6227572"/>
                </a:lnTo>
                <a:lnTo>
                  <a:pt x="0" y="62275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r="-5233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7" name="Google Shape;187;g2bfa50067fe_2_0"/>
          <p:cNvPicPr preferRelativeResize="0"/>
          <p:nvPr/>
        </p:nvPicPr>
        <p:blipFill rotWithShape="1">
          <a:blip r:embed="rId4">
            <a:alphaModFix/>
          </a:blip>
          <a:srcRect l="23112" t="20447" b="35608"/>
          <a:stretch/>
        </p:blipFill>
        <p:spPr>
          <a:xfrm>
            <a:off x="0" y="0"/>
            <a:ext cx="17997988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g2bfa50067fe_2_0"/>
          <p:cNvSpPr/>
          <p:nvPr/>
        </p:nvSpPr>
        <p:spPr>
          <a:xfrm rot="10800000">
            <a:off x="0" y="7065308"/>
            <a:ext cx="3221692" cy="3221692"/>
          </a:xfrm>
          <a:custGeom>
            <a:avLst/>
            <a:gdLst/>
            <a:ahLst/>
            <a:cxnLst/>
            <a:rect l="l" t="t" r="r" b="b"/>
            <a:pathLst>
              <a:path w="3221692" h="3221692" extrusionOk="0">
                <a:moveTo>
                  <a:pt x="0" y="0"/>
                </a:moveTo>
                <a:lnTo>
                  <a:pt x="3221692" y="0"/>
                </a:lnTo>
                <a:lnTo>
                  <a:pt x="3221692" y="3221692"/>
                </a:lnTo>
                <a:lnTo>
                  <a:pt x="0" y="32216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g2bfa50067fe_2_0"/>
          <p:cNvSpPr/>
          <p:nvPr/>
        </p:nvSpPr>
        <p:spPr>
          <a:xfrm rot="5400000">
            <a:off x="9447738" y="1437213"/>
            <a:ext cx="8849787" cy="8849787"/>
          </a:xfrm>
          <a:custGeom>
            <a:avLst/>
            <a:gdLst/>
            <a:ahLst/>
            <a:cxnLst/>
            <a:rect l="l" t="t" r="r" b="b"/>
            <a:pathLst>
              <a:path w="8849787" h="8849787" extrusionOk="0">
                <a:moveTo>
                  <a:pt x="0" y="0"/>
                </a:moveTo>
                <a:lnTo>
                  <a:pt x="8849787" y="0"/>
                </a:lnTo>
                <a:lnTo>
                  <a:pt x="8849787" y="8849787"/>
                </a:lnTo>
                <a:lnTo>
                  <a:pt x="0" y="88497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g2bfa50067fe_2_0"/>
          <p:cNvSpPr/>
          <p:nvPr/>
        </p:nvSpPr>
        <p:spPr>
          <a:xfrm>
            <a:off x="290013" y="258878"/>
            <a:ext cx="4549722" cy="1910745"/>
          </a:xfrm>
          <a:custGeom>
            <a:avLst/>
            <a:gdLst/>
            <a:ahLst/>
            <a:cxnLst/>
            <a:rect l="l" t="t" r="r" b="b"/>
            <a:pathLst>
              <a:path w="4549722" h="1910745" extrusionOk="0">
                <a:moveTo>
                  <a:pt x="0" y="0"/>
                </a:moveTo>
                <a:lnTo>
                  <a:pt x="4549722" y="0"/>
                </a:lnTo>
                <a:lnTo>
                  <a:pt x="4549722" y="1910745"/>
                </a:lnTo>
                <a:lnTo>
                  <a:pt x="0" y="19107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 w="38100" cap="sq" cmpd="sng">
            <a:solidFill>
              <a:srgbClr val="15438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1" name="Google Shape;191;g2bfa50067fe_2_0"/>
          <p:cNvGrpSpPr/>
          <p:nvPr/>
        </p:nvGrpSpPr>
        <p:grpSpPr>
          <a:xfrm>
            <a:off x="0" y="8999944"/>
            <a:ext cx="18298020" cy="1287149"/>
            <a:chOff x="0" y="-38100"/>
            <a:chExt cx="4819200" cy="339000"/>
          </a:xfrm>
        </p:grpSpPr>
        <p:sp>
          <p:nvSpPr>
            <p:cNvPr id="192" name="Google Shape;192;g2bfa50067fe_2_0"/>
            <p:cNvSpPr/>
            <p:nvPr/>
          </p:nvSpPr>
          <p:spPr>
            <a:xfrm>
              <a:off x="0" y="0"/>
              <a:ext cx="4819101" cy="300877"/>
            </a:xfrm>
            <a:custGeom>
              <a:avLst/>
              <a:gdLst/>
              <a:ahLst/>
              <a:cxnLst/>
              <a:rect l="l" t="t" r="r" b="b"/>
              <a:pathLst>
                <a:path w="4819101" h="300877" extrusionOk="0">
                  <a:moveTo>
                    <a:pt x="0" y="0"/>
                  </a:moveTo>
                  <a:lnTo>
                    <a:pt x="4819101" y="0"/>
                  </a:lnTo>
                  <a:lnTo>
                    <a:pt x="4819101" y="300877"/>
                  </a:lnTo>
                  <a:lnTo>
                    <a:pt x="0" y="300877"/>
                  </a:lnTo>
                  <a:close/>
                </a:path>
              </a:pathLst>
            </a:custGeom>
            <a:solidFill>
              <a:srgbClr val="FFFFFF"/>
            </a:solidFill>
            <a:ln w="38100" cap="sq" cmpd="sng">
              <a:solidFill>
                <a:srgbClr val="15438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g2bfa50067fe_2_0"/>
            <p:cNvSpPr txBox="1"/>
            <p:nvPr/>
          </p:nvSpPr>
          <p:spPr>
            <a:xfrm>
              <a:off x="0" y="-38100"/>
              <a:ext cx="4819200" cy="33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4" name="Google Shape;194;g2bfa50067fe_2_0"/>
          <p:cNvSpPr/>
          <p:nvPr/>
        </p:nvSpPr>
        <p:spPr>
          <a:xfrm>
            <a:off x="17156478" y="8161402"/>
            <a:ext cx="1028700" cy="918115"/>
          </a:xfrm>
          <a:custGeom>
            <a:avLst/>
            <a:gdLst/>
            <a:ahLst/>
            <a:cxnLst/>
            <a:rect l="l" t="t" r="r" b="b"/>
            <a:pathLst>
              <a:path w="1028700" h="918115" extrusionOk="0">
                <a:moveTo>
                  <a:pt x="0" y="0"/>
                </a:moveTo>
                <a:lnTo>
                  <a:pt x="1028700" y="0"/>
                </a:lnTo>
                <a:lnTo>
                  <a:pt x="1028700" y="918114"/>
                </a:lnTo>
                <a:lnTo>
                  <a:pt x="0" y="9181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g2bfa50067fe_2_0"/>
          <p:cNvSpPr txBox="1">
            <a:spLocks noGrp="1"/>
          </p:cNvSpPr>
          <p:nvPr>
            <p:ph type="ctrTitle"/>
          </p:nvPr>
        </p:nvSpPr>
        <p:spPr>
          <a:xfrm>
            <a:off x="1372663" y="2566029"/>
            <a:ext cx="74676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Play"/>
              <a:buNone/>
            </a:pPr>
            <a:r>
              <a:rPr lang="en-US">
                <a:solidFill>
                  <a:srgbClr val="074F6A"/>
                </a:solidFill>
              </a:rPr>
              <a:t>Project Background</a:t>
            </a:r>
            <a:endParaRPr>
              <a:solidFill>
                <a:srgbClr val="074F6A"/>
              </a:solidFill>
            </a:endParaRPr>
          </a:p>
        </p:txBody>
      </p:sp>
      <p:sp>
        <p:nvSpPr>
          <p:cNvPr id="196" name="Google Shape;196;g2bfa50067fe_2_0"/>
          <p:cNvSpPr txBox="1">
            <a:spLocks noGrp="1"/>
          </p:cNvSpPr>
          <p:nvPr>
            <p:ph type="subTitle" idx="1"/>
          </p:nvPr>
        </p:nvSpPr>
        <p:spPr>
          <a:xfrm>
            <a:off x="1372452" y="7165410"/>
            <a:ext cx="7467600" cy="7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>
                <a:solidFill>
                  <a:srgbClr val="074F6A"/>
                </a:solidFill>
              </a:rPr>
              <a:t>Arnau Teixidor, IUCN Med</a:t>
            </a:r>
            <a:endParaRPr>
              <a:solidFill>
                <a:srgbClr val="074F6A"/>
              </a:solidFill>
            </a:endParaRPr>
          </a:p>
        </p:txBody>
      </p:sp>
      <p:grpSp>
        <p:nvGrpSpPr>
          <p:cNvPr id="197" name="Google Shape;197;g2bfa50067fe_2_0"/>
          <p:cNvGrpSpPr/>
          <p:nvPr/>
        </p:nvGrpSpPr>
        <p:grpSpPr>
          <a:xfrm>
            <a:off x="152400" y="9310983"/>
            <a:ext cx="18140072" cy="885815"/>
            <a:chOff x="152400" y="9310983"/>
            <a:chExt cx="18140072" cy="885815"/>
          </a:xfrm>
        </p:grpSpPr>
        <p:pic>
          <p:nvPicPr>
            <p:cNvPr id="198" name="Google Shape;198;g2bfa50067fe_2_0" descr="A black and white logo&#10;&#10;Description automatically generated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859444" y="9395246"/>
              <a:ext cx="1589356" cy="70125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9" name="Google Shape;199;g2bfa50067fe_2_0"/>
            <p:cNvGrpSpPr/>
            <p:nvPr/>
          </p:nvGrpSpPr>
          <p:grpSpPr>
            <a:xfrm>
              <a:off x="152400" y="9310983"/>
              <a:ext cx="18140072" cy="885815"/>
              <a:chOff x="152400" y="9310983"/>
              <a:chExt cx="18140072" cy="885815"/>
            </a:xfrm>
          </p:grpSpPr>
          <p:grpSp>
            <p:nvGrpSpPr>
              <p:cNvPr id="200" name="Google Shape;200;g2bfa50067fe_2_0"/>
              <p:cNvGrpSpPr/>
              <p:nvPr/>
            </p:nvGrpSpPr>
            <p:grpSpPr>
              <a:xfrm>
                <a:off x="152400" y="9310983"/>
                <a:ext cx="18140072" cy="885815"/>
                <a:chOff x="224128" y="9310983"/>
                <a:chExt cx="18140072" cy="885815"/>
              </a:xfrm>
            </p:grpSpPr>
            <p:sp>
              <p:nvSpPr>
                <p:cNvPr id="201" name="Google Shape;201;g2bfa50067fe_2_0"/>
                <p:cNvSpPr/>
                <p:nvPr/>
              </p:nvSpPr>
              <p:spPr>
                <a:xfrm>
                  <a:off x="224128" y="9310983"/>
                  <a:ext cx="1547842" cy="8687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42" h="868704" extrusionOk="0">
                      <a:moveTo>
                        <a:pt x="0" y="0"/>
                      </a:moveTo>
                      <a:lnTo>
                        <a:pt x="1547842" y="0"/>
                      </a:lnTo>
                      <a:lnTo>
                        <a:pt x="1547842" y="868704"/>
                      </a:lnTo>
                      <a:lnTo>
                        <a:pt x="0" y="86870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rotWithShape="1">
                  <a:blip r:embed="rId10">
                    <a:alphaModFix/>
                  </a:blip>
                  <a:stretch>
                    <a:fillRect/>
                  </a:stretch>
                </a:blip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2" name="Google Shape;202;g2bfa50067fe_2_0"/>
                <p:cNvSpPr/>
                <p:nvPr/>
              </p:nvSpPr>
              <p:spPr>
                <a:xfrm>
                  <a:off x="14325716" y="9486900"/>
                  <a:ext cx="1824212" cy="587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4212" h="587396" extrusionOk="0">
                      <a:moveTo>
                        <a:pt x="0" y="0"/>
                      </a:moveTo>
                      <a:lnTo>
                        <a:pt x="1824212" y="0"/>
                      </a:lnTo>
                      <a:lnTo>
                        <a:pt x="1824212" y="587396"/>
                      </a:lnTo>
                      <a:lnTo>
                        <a:pt x="0" y="58739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rotWithShape="1">
                  <a:blip r:embed="rId11">
                    <a:alphaModFix/>
                  </a:blip>
                  <a:stretch>
                    <a:fillRect/>
                  </a:stretch>
                </a:blip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3" name="Google Shape;203;g2bfa50067fe_2_0"/>
                <p:cNvSpPr/>
                <p:nvPr/>
              </p:nvSpPr>
              <p:spPr>
                <a:xfrm>
                  <a:off x="16234506" y="9486900"/>
                  <a:ext cx="2129694" cy="709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9694" h="709898" extrusionOk="0">
                      <a:moveTo>
                        <a:pt x="0" y="0"/>
                      </a:moveTo>
                      <a:lnTo>
                        <a:pt x="2129694" y="0"/>
                      </a:lnTo>
                      <a:lnTo>
                        <a:pt x="2129694" y="709898"/>
                      </a:lnTo>
                      <a:lnTo>
                        <a:pt x="0" y="70989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rotWithShape="1">
                  <a:blip r:embed="rId12">
                    <a:alphaModFix/>
                  </a:blip>
                  <a:stretch>
                    <a:fillRect/>
                  </a:stretch>
                </a:blip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4" name="Google Shape;204;g2bfa50067fe_2_0"/>
                <p:cNvSpPr/>
                <p:nvPr/>
              </p:nvSpPr>
              <p:spPr>
                <a:xfrm>
                  <a:off x="9696678" y="9410700"/>
                  <a:ext cx="2414650" cy="701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4650" h="701255" extrusionOk="0">
                      <a:moveTo>
                        <a:pt x="0" y="0"/>
                      </a:moveTo>
                      <a:lnTo>
                        <a:pt x="2414649" y="0"/>
                      </a:lnTo>
                      <a:lnTo>
                        <a:pt x="2414649" y="701254"/>
                      </a:lnTo>
                      <a:lnTo>
                        <a:pt x="0" y="7012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rotWithShape="1">
                  <a:blip r:embed="rId13">
                    <a:alphaModFix/>
                  </a:blip>
                  <a:stretch>
                    <a:fillRect/>
                  </a:stretch>
                </a:blip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5" name="Google Shape;205;g2bfa50067fe_2_0"/>
                <p:cNvSpPr/>
                <p:nvPr/>
              </p:nvSpPr>
              <p:spPr>
                <a:xfrm>
                  <a:off x="5558128" y="9334500"/>
                  <a:ext cx="866504" cy="8409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6504" h="840976" extrusionOk="0">
                      <a:moveTo>
                        <a:pt x="0" y="0"/>
                      </a:moveTo>
                      <a:lnTo>
                        <a:pt x="866504" y="0"/>
                      </a:lnTo>
                      <a:lnTo>
                        <a:pt x="866504" y="840975"/>
                      </a:lnTo>
                      <a:lnTo>
                        <a:pt x="0" y="840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rotWithShape="1">
                  <a:blip r:embed="rId14">
                    <a:alphaModFix/>
                  </a:blip>
                  <a:stretch>
                    <a:fillRect/>
                  </a:stretch>
                </a:blip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6" name="Google Shape;206;g2bfa50067fe_2_0"/>
                <p:cNvSpPr/>
                <p:nvPr/>
              </p:nvSpPr>
              <p:spPr>
                <a:xfrm>
                  <a:off x="4272049" y="9410700"/>
                  <a:ext cx="1284497" cy="706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4497" h="706309" extrusionOk="0">
                      <a:moveTo>
                        <a:pt x="0" y="0"/>
                      </a:moveTo>
                      <a:lnTo>
                        <a:pt x="1284497" y="0"/>
                      </a:lnTo>
                      <a:lnTo>
                        <a:pt x="1284497" y="706309"/>
                      </a:lnTo>
                      <a:lnTo>
                        <a:pt x="0" y="70630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rotWithShape="1">
                  <a:blip r:embed="rId15">
                    <a:alphaModFix/>
                  </a:blip>
                  <a:stretch>
                    <a:fillRect/>
                  </a:stretch>
                </a:blip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207;g2bfa50067fe_2_0"/>
                <p:cNvSpPr/>
                <p:nvPr/>
              </p:nvSpPr>
              <p:spPr>
                <a:xfrm>
                  <a:off x="12187528" y="9440054"/>
                  <a:ext cx="2021227" cy="6564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227" h="656446" extrusionOk="0">
                      <a:moveTo>
                        <a:pt x="0" y="0"/>
                      </a:moveTo>
                      <a:lnTo>
                        <a:pt x="2021228" y="0"/>
                      </a:lnTo>
                      <a:lnTo>
                        <a:pt x="2021228" y="656446"/>
                      </a:lnTo>
                      <a:lnTo>
                        <a:pt x="0" y="6564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rotWithShape="1">
                  <a:blip r:embed="rId16">
                    <a:alphaModFix/>
                  </a:blip>
                  <a:stretch>
                    <a:fillRect l="-6029" t="-559" r="-10909"/>
                  </a:stretch>
                </a:blip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8" name="Google Shape;208;g2bfa50067fe_2_0"/>
                <p:cNvSpPr/>
                <p:nvPr/>
              </p:nvSpPr>
              <p:spPr>
                <a:xfrm>
                  <a:off x="1862471" y="9387396"/>
                  <a:ext cx="2314328" cy="709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4328" h="709104" extrusionOk="0">
                      <a:moveTo>
                        <a:pt x="0" y="0"/>
                      </a:moveTo>
                      <a:lnTo>
                        <a:pt x="2314328" y="0"/>
                      </a:lnTo>
                      <a:lnTo>
                        <a:pt x="2314328" y="709104"/>
                      </a:lnTo>
                      <a:lnTo>
                        <a:pt x="0" y="70910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rotWithShape="1">
                  <a:blip r:embed="rId17">
                    <a:alphaModFix/>
                  </a:blip>
                  <a:stretch>
                    <a:fillRect l="-34768" t="-132100" r="-60098" b="-125643"/>
                  </a:stretch>
                </a:blip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09" name="Google Shape;209;g2bfa50067fe_2_0" descr="A white background with black text&#10;&#10;Description automatically generated"/>
              <p:cNvPicPr preferRelativeResize="0"/>
              <p:nvPr/>
            </p:nvPicPr>
            <p:blipFill rotWithShape="1">
              <a:blip r:embed="rId18">
                <a:alphaModFix/>
              </a:blip>
              <a:srcRect/>
              <a:stretch/>
            </p:blipFill>
            <p:spPr>
              <a:xfrm>
                <a:off x="6324600" y="9491724"/>
                <a:ext cx="1409703" cy="57774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bfa50067fe_2_27"/>
          <p:cNvSpPr txBox="1"/>
          <p:nvPr/>
        </p:nvSpPr>
        <p:spPr>
          <a:xfrm>
            <a:off x="4070099" y="1749264"/>
            <a:ext cx="14309400" cy="78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3600" b="0" i="0" u="none" strike="noStrike" cap="none" dirty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Two projects on different issues around nature and tourism  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3600" b="0" i="0" u="none" strike="noStrike" cap="none" dirty="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Common partners: </a:t>
            </a:r>
            <a:r>
              <a:rPr lang="en-US" sz="3600" b="0" i="0" u="none" strike="noStrike" cap="none" dirty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Sardinia Autonomous Region and IUCN Med 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3600" b="0" i="0" u="none" strike="noStrike" cap="none" dirty="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3600" b="1" i="0" u="none" strike="noStrike" cap="none" dirty="0" err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DestiMED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 PLUS </a:t>
            </a:r>
            <a:r>
              <a:rPr lang="en-US" sz="3600" b="0" i="0" u="none" strike="noStrike" cap="none" dirty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– Tourism/Conservation Governance via Ecotourism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3600" b="0" i="0" u="none" strike="noStrike" cap="none" dirty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Partners: IFT, </a:t>
            </a:r>
            <a:r>
              <a:rPr lang="en-US" sz="3600" b="0" i="0" u="none" strike="noStrike" cap="none" dirty="0" err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Andalucia</a:t>
            </a:r>
            <a:r>
              <a:rPr lang="en-US" sz="3600" b="0" i="0" u="none" strike="noStrike" cap="none" dirty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 Region, CPMR, Crete Region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3600" b="1" i="0" u="none" strike="noStrike" cap="none" dirty="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Posbemed2 </a:t>
            </a:r>
            <a:r>
              <a:rPr lang="en-US" sz="3600" b="0" i="0" u="none" strike="noStrike" cap="none" dirty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– Sustainable management of Posidonia beach-dune systems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3600" b="0" i="0" u="none" strike="noStrike" cap="none" dirty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Partners: Natura </a:t>
            </a:r>
            <a:r>
              <a:rPr lang="en-US" sz="3600" b="0" i="0" u="none" strike="noStrike" cap="none" dirty="0" err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Jadera</a:t>
            </a:r>
            <a:r>
              <a:rPr lang="en-US" sz="3600" b="0" i="0" u="none" strike="noStrike" cap="none" dirty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, HSPN 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3600" b="0" i="0" u="none" strike="noStrike" cap="none" dirty="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lang="hr-HR" sz="3600" b="1" i="0" u="none" strike="noStrike" cap="none" dirty="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New partners: </a:t>
            </a:r>
            <a:r>
              <a:rPr lang="en-US" sz="3600" b="0" i="0" u="none" strike="noStrike" cap="none" dirty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Pan Bleu, Herzegovina- Neretva County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3600" b="0" i="0" u="none" strike="noStrike" cap="none" dirty="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3600" b="0" i="0" u="none" strike="noStrike" cap="none" dirty="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16" name="Google Shape;216;g2bfa50067fe_2_27"/>
          <p:cNvSpPr/>
          <p:nvPr/>
        </p:nvSpPr>
        <p:spPr>
          <a:xfrm>
            <a:off x="4070100" y="4174599"/>
            <a:ext cx="14217900" cy="1603200"/>
          </a:xfrm>
          <a:prstGeom prst="rect">
            <a:avLst/>
          </a:prstGeom>
          <a:solidFill>
            <a:srgbClr val="14438F">
              <a:alpha val="2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g2bfa50067fe_2_27"/>
          <p:cNvSpPr/>
          <p:nvPr/>
        </p:nvSpPr>
        <p:spPr>
          <a:xfrm>
            <a:off x="4115849" y="5917531"/>
            <a:ext cx="14217900" cy="1751100"/>
          </a:xfrm>
          <a:prstGeom prst="rect">
            <a:avLst/>
          </a:prstGeom>
          <a:solidFill>
            <a:srgbClr val="14438F">
              <a:alpha val="2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g2bfa50067fe_2_27"/>
          <p:cNvSpPr/>
          <p:nvPr/>
        </p:nvSpPr>
        <p:spPr>
          <a:xfrm>
            <a:off x="4070099" y="3047799"/>
            <a:ext cx="14217900" cy="1126800"/>
          </a:xfrm>
          <a:prstGeom prst="rect">
            <a:avLst/>
          </a:prstGeom>
          <a:solidFill>
            <a:srgbClr val="14438F">
              <a:alpha val="2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g2bfa50067fe_2_27"/>
          <p:cNvSpPr/>
          <p:nvPr/>
        </p:nvSpPr>
        <p:spPr>
          <a:xfrm>
            <a:off x="10465849" y="-27290"/>
            <a:ext cx="7822151" cy="1055990"/>
          </a:xfrm>
          <a:custGeom>
            <a:avLst/>
            <a:gdLst/>
            <a:ahLst/>
            <a:cxnLst/>
            <a:rect l="l" t="t" r="r" b="b"/>
            <a:pathLst>
              <a:path w="7822151" h="1055990" extrusionOk="0">
                <a:moveTo>
                  <a:pt x="0" y="0"/>
                </a:moveTo>
                <a:lnTo>
                  <a:pt x="7822151" y="0"/>
                </a:lnTo>
                <a:lnTo>
                  <a:pt x="7822151" y="1055990"/>
                </a:lnTo>
                <a:lnTo>
                  <a:pt x="0" y="10559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g2bfa50067fe_2_27"/>
          <p:cNvSpPr txBox="1">
            <a:spLocks noGrp="1"/>
          </p:cNvSpPr>
          <p:nvPr>
            <p:ph type="title"/>
          </p:nvPr>
        </p:nvSpPr>
        <p:spPr>
          <a:xfrm>
            <a:off x="556639" y="299657"/>
            <a:ext cx="8587500" cy="8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4200" b="1"/>
              <a:t>Inception of the project</a:t>
            </a:r>
            <a:endParaRPr sz="4200" b="1"/>
          </a:p>
        </p:txBody>
      </p:sp>
      <p:pic>
        <p:nvPicPr>
          <p:cNvPr id="221" name="Google Shape;221;g2bfa50067fe_2_27" descr="https://destimed-plus.interreg-med.eu/fileadmin/_processed_/8/7/csm_logo_b8b03b6aa5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9724" y="4822592"/>
            <a:ext cx="2542395" cy="1280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g2bfa50067fe_2_27" descr="https://posbemed2.interreg-med.eu/fileadmin/_processed_/5/6/csm_logo_c7184467d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8956" y="6974588"/>
            <a:ext cx="2443163" cy="957263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g2bfa50067fe_2_27"/>
          <p:cNvSpPr/>
          <p:nvPr/>
        </p:nvSpPr>
        <p:spPr>
          <a:xfrm>
            <a:off x="3965596" y="8288508"/>
            <a:ext cx="14217900" cy="1126800"/>
          </a:xfrm>
          <a:prstGeom prst="rect">
            <a:avLst/>
          </a:prstGeom>
          <a:solidFill>
            <a:srgbClr val="14438F">
              <a:alpha val="2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bfa50067fe_2_40"/>
          <p:cNvSpPr/>
          <p:nvPr/>
        </p:nvSpPr>
        <p:spPr>
          <a:xfrm>
            <a:off x="10465849" y="-27290"/>
            <a:ext cx="7822151" cy="1055990"/>
          </a:xfrm>
          <a:custGeom>
            <a:avLst/>
            <a:gdLst/>
            <a:ahLst/>
            <a:cxnLst/>
            <a:rect l="l" t="t" r="r" b="b"/>
            <a:pathLst>
              <a:path w="7822151" h="1055990" extrusionOk="0">
                <a:moveTo>
                  <a:pt x="0" y="0"/>
                </a:moveTo>
                <a:lnTo>
                  <a:pt x="7822151" y="0"/>
                </a:lnTo>
                <a:lnTo>
                  <a:pt x="7822151" y="1055990"/>
                </a:lnTo>
                <a:lnTo>
                  <a:pt x="0" y="10559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g2bfa50067fe_2_40"/>
          <p:cNvSpPr txBox="1">
            <a:spLocks noGrp="1"/>
          </p:cNvSpPr>
          <p:nvPr>
            <p:ph type="title"/>
          </p:nvPr>
        </p:nvSpPr>
        <p:spPr>
          <a:xfrm>
            <a:off x="556639" y="299657"/>
            <a:ext cx="8587500" cy="8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4200" b="1"/>
              <a:t>Building on DestiMED PLUS</a:t>
            </a:r>
            <a:endParaRPr sz="4200" b="1"/>
          </a:p>
        </p:txBody>
      </p:sp>
      <p:pic>
        <p:nvPicPr>
          <p:cNvPr id="231" name="Google Shape;231;g2bfa50067fe_2_40" descr="https://destimed-plus.interreg-med.eu/fileadmin/_processed_/8/7/csm_logo_b8b03b6aa5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0377" y="1755371"/>
            <a:ext cx="2499168" cy="1258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g2bfa50067fe_2_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612880" y="2493569"/>
            <a:ext cx="5276850" cy="751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g2bfa50067fe_2_4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85415" y="1557566"/>
            <a:ext cx="6025895" cy="3787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g2bfa50067fe_2_4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85416" y="5546823"/>
            <a:ext cx="5944278" cy="44619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Custom 5">
      <a:dk1>
        <a:srgbClr val="345964"/>
      </a:dk1>
      <a:lt1>
        <a:srgbClr val="FFFFFF"/>
      </a:lt1>
      <a:dk2>
        <a:srgbClr val="EADEE5"/>
      </a:dk2>
      <a:lt2>
        <a:srgbClr val="EADEE5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1150</Words>
  <Application>Microsoft Office PowerPoint</Application>
  <PresentationFormat>Custom</PresentationFormat>
  <Paragraphs>228</Paragraphs>
  <Slides>35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Arial</vt:lpstr>
      <vt:lpstr>Play</vt:lpstr>
      <vt:lpstr>Roboto</vt:lpstr>
      <vt:lpstr>Corbel</vt:lpstr>
      <vt:lpstr>Calibri</vt:lpstr>
      <vt:lpstr>Helvetica Neue</vt:lpstr>
      <vt:lpstr>Noto Sans Symbols</vt:lpstr>
      <vt:lpstr>Theme1</vt:lpstr>
      <vt:lpstr>Kick-off meeting introduction</vt:lpstr>
      <vt:lpstr>Kick-off metting Agenda</vt:lpstr>
      <vt:lpstr>NaTour4CChange Facts &amp; Figures</vt:lpstr>
      <vt:lpstr>Who are we?</vt:lpstr>
      <vt:lpstr>PowerPoint Presentation</vt:lpstr>
      <vt:lpstr>PowerPoint Presentation</vt:lpstr>
      <vt:lpstr>Project Background</vt:lpstr>
      <vt:lpstr>Inception of the project</vt:lpstr>
      <vt:lpstr>Building on DestiMED PLUS</vt:lpstr>
      <vt:lpstr>From POSBEMED2</vt:lpstr>
      <vt:lpstr>Building blocks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 scope</vt:lpstr>
      <vt:lpstr>Project’s theory-of-change</vt:lpstr>
      <vt:lpstr>Project’s expected outputs and results</vt:lpstr>
      <vt:lpstr>Project status update</vt:lpstr>
      <vt:lpstr>Revised AF</vt:lpstr>
      <vt:lpstr>WP1 – activities launched 1.1.; 1.2.; 1.3., 1.4. </vt:lpstr>
      <vt:lpstr>Financial management</vt:lpstr>
      <vt:lpstr>Current activities</vt:lpstr>
      <vt:lpstr>Financial reporting</vt:lpstr>
      <vt:lpstr>Financial reporting (2)</vt:lpstr>
      <vt:lpstr>PowerPoint Presentation</vt:lpstr>
      <vt:lpstr>Questions&amp; disscusion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Kick-off meeting introduction</dc:title>
  <dc:creator>Xanthi</dc:creator>
  <cp:lastModifiedBy>Izidora Marković Vukadin</cp:lastModifiedBy>
  <cp:revision>1</cp:revision>
  <dcterms:created xsi:type="dcterms:W3CDTF">2006-08-16T00:00:00Z</dcterms:created>
  <dcterms:modified xsi:type="dcterms:W3CDTF">2024-03-05T12:14:54Z</dcterms:modified>
</cp:coreProperties>
</file>