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1" r:id="rId2"/>
    <p:sldId id="262" r:id="rId3"/>
    <p:sldId id="256" r:id="rId4"/>
    <p:sldId id="258" r:id="rId5"/>
    <p:sldId id="257" r:id="rId6"/>
    <p:sldId id="259" r:id="rId7"/>
    <p:sldId id="263" r:id="rId8"/>
    <p:sldId id="264" r:id="rId9"/>
    <p:sldId id="265" r:id="rId10"/>
    <p:sldId id="266" r:id="rId11"/>
    <p:sldId id="267" r:id="rId12"/>
  </p:sldIdLst>
  <p:sldSz cx="12192000" cy="6858000"/>
  <p:notesSz cx="6735763" cy="9866313"/>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E92D336-B82E-4502-BD0A-B5748C28A7EA}" type="doc">
      <dgm:prSet loTypeId="urn:microsoft.com/office/officeart/2005/8/layout/chevron2" loCatId="process" qsTypeId="urn:microsoft.com/office/officeart/2005/8/quickstyle/simple5" qsCatId="simple" csTypeId="urn:microsoft.com/office/officeart/2005/8/colors/colorful5" csCatId="colorful" phldr="1"/>
      <dgm:spPr/>
      <dgm:t>
        <a:bodyPr/>
        <a:lstStyle/>
        <a:p>
          <a:endParaRPr lang="hr-HR"/>
        </a:p>
      </dgm:t>
    </dgm:pt>
    <dgm:pt modelId="{6913EB83-B094-4173-ADDE-1283F4CD2C61}">
      <dgm:prSet phldrT="[Text]" phldr="0"/>
      <dgm:spPr/>
      <dgm:t>
        <a:bodyPr/>
        <a:lstStyle/>
        <a:p>
          <a:r>
            <a:rPr lang="en-US" dirty="0"/>
            <a:t>DATA INPUTS</a:t>
          </a:r>
          <a:endParaRPr lang="hr-HR" dirty="0"/>
        </a:p>
      </dgm:t>
    </dgm:pt>
    <dgm:pt modelId="{22ACB0C5-1E5F-4C99-9855-0C4F87136A3E}" type="parTrans" cxnId="{75A6E3D7-7462-4E1F-A9B6-4344036009CA}">
      <dgm:prSet/>
      <dgm:spPr/>
      <dgm:t>
        <a:bodyPr/>
        <a:lstStyle/>
        <a:p>
          <a:endParaRPr lang="hr-HR"/>
        </a:p>
      </dgm:t>
    </dgm:pt>
    <dgm:pt modelId="{61568E22-A93E-4E57-A5B9-FE89FC9F8E7B}" type="sibTrans" cxnId="{75A6E3D7-7462-4E1F-A9B6-4344036009CA}">
      <dgm:prSet/>
      <dgm:spPr/>
      <dgm:t>
        <a:bodyPr/>
        <a:lstStyle/>
        <a:p>
          <a:endParaRPr lang="hr-HR"/>
        </a:p>
      </dgm:t>
    </dgm:pt>
    <dgm:pt modelId="{6E1DEF67-BD62-4B3A-A517-5FBAB03B46B3}">
      <dgm:prSet phldrT="[Text]" phldr="0"/>
      <dgm:spPr/>
      <dgm:t>
        <a:bodyPr/>
        <a:lstStyle/>
        <a:p>
          <a:r>
            <a:rPr lang="hr-HR" b="0" dirty="0" err="1"/>
            <a:t>Tourism</a:t>
          </a:r>
          <a:r>
            <a:rPr lang="hr-HR" b="0" dirty="0"/>
            <a:t> </a:t>
          </a:r>
          <a:r>
            <a:rPr lang="hr-HR" b="0" dirty="0" err="1"/>
            <a:t>satellite</a:t>
          </a:r>
          <a:r>
            <a:rPr lang="hr-HR" b="0" dirty="0"/>
            <a:t> </a:t>
          </a:r>
          <a:r>
            <a:rPr lang="hr-HR" b="0" dirty="0" err="1"/>
            <a:t>account</a:t>
          </a:r>
          <a:r>
            <a:rPr lang="hr-HR" b="0" dirty="0"/>
            <a:t> for </a:t>
          </a:r>
          <a:r>
            <a:rPr lang="hr-HR" b="0" dirty="0" err="1"/>
            <a:t>the</a:t>
          </a:r>
          <a:r>
            <a:rPr lang="hr-HR" b="0" dirty="0"/>
            <a:t> </a:t>
          </a:r>
          <a:r>
            <a:rPr lang="en-US" b="0" dirty="0"/>
            <a:t>R</a:t>
          </a:r>
          <a:r>
            <a:rPr lang="hr-HR" b="0" dirty="0" err="1"/>
            <a:t>epublic</a:t>
          </a:r>
          <a:r>
            <a:rPr lang="hr-HR" b="0" dirty="0"/>
            <a:t> </a:t>
          </a:r>
          <a:r>
            <a:rPr lang="hr-HR" b="0" dirty="0" err="1"/>
            <a:t>of</a:t>
          </a:r>
          <a:r>
            <a:rPr lang="hr-HR" b="0" dirty="0"/>
            <a:t> </a:t>
          </a:r>
          <a:r>
            <a:rPr lang="en-US" b="0" dirty="0"/>
            <a:t>C</a:t>
          </a:r>
          <a:r>
            <a:rPr lang="hr-HR" b="0" dirty="0" err="1"/>
            <a:t>roatia</a:t>
          </a:r>
          <a:r>
            <a:rPr lang="hr-HR" b="0" dirty="0"/>
            <a:t>, 2022</a:t>
          </a:r>
          <a:r>
            <a:rPr lang="en-US" b="0" dirty="0"/>
            <a:t>; </a:t>
          </a:r>
          <a:r>
            <a:rPr lang="hr-HR" b="0" dirty="0"/>
            <a:t>Croatian </a:t>
          </a:r>
          <a:r>
            <a:rPr lang="hr-HR" b="0" dirty="0" err="1"/>
            <a:t>Bureau</a:t>
          </a:r>
          <a:r>
            <a:rPr lang="hr-HR" b="0" dirty="0"/>
            <a:t> </a:t>
          </a:r>
          <a:r>
            <a:rPr lang="hr-HR" b="0" dirty="0" err="1"/>
            <a:t>of</a:t>
          </a:r>
          <a:r>
            <a:rPr lang="hr-HR" b="0" dirty="0"/>
            <a:t> </a:t>
          </a:r>
          <a:r>
            <a:rPr lang="hr-HR" b="0" dirty="0" err="1"/>
            <a:t>Statistics</a:t>
          </a:r>
          <a:r>
            <a:rPr lang="hr-HR" b="0" dirty="0"/>
            <a:t>,</a:t>
          </a:r>
        </a:p>
      </dgm:t>
    </dgm:pt>
    <dgm:pt modelId="{1CC8DB08-513D-43BF-9349-5C3E701D6AB2}" type="parTrans" cxnId="{59FE432E-5B93-4945-A5BF-CE2B97A1FBD3}">
      <dgm:prSet/>
      <dgm:spPr/>
      <dgm:t>
        <a:bodyPr/>
        <a:lstStyle/>
        <a:p>
          <a:endParaRPr lang="hr-HR"/>
        </a:p>
      </dgm:t>
    </dgm:pt>
    <dgm:pt modelId="{E645581F-43C7-47A7-A904-3CE31ECD9291}" type="sibTrans" cxnId="{59FE432E-5B93-4945-A5BF-CE2B97A1FBD3}">
      <dgm:prSet/>
      <dgm:spPr/>
      <dgm:t>
        <a:bodyPr/>
        <a:lstStyle/>
        <a:p>
          <a:endParaRPr lang="hr-HR"/>
        </a:p>
      </dgm:t>
    </dgm:pt>
    <dgm:pt modelId="{A5190C11-DB27-4BE6-AA7D-AC4C3610C8C1}">
      <dgm:prSet phldrT="[Text]" phldr="0"/>
      <dgm:spPr/>
      <dgm:t>
        <a:bodyPr/>
        <a:lstStyle/>
        <a:p>
          <a:r>
            <a:rPr lang="en-US" b="0" dirty="0"/>
            <a:t>Input-output table for Croatia, 2011; Eurostat</a:t>
          </a:r>
          <a:endParaRPr lang="hr-HR" b="0" dirty="0"/>
        </a:p>
      </dgm:t>
    </dgm:pt>
    <dgm:pt modelId="{6785D9B7-CC85-49EA-9C56-FAAE18704B7E}" type="parTrans" cxnId="{FA8245F0-AD3B-4A17-8026-AB6698BA87C7}">
      <dgm:prSet/>
      <dgm:spPr/>
      <dgm:t>
        <a:bodyPr/>
        <a:lstStyle/>
        <a:p>
          <a:endParaRPr lang="hr-HR"/>
        </a:p>
      </dgm:t>
    </dgm:pt>
    <dgm:pt modelId="{A74F9B67-059C-4CA2-BBDA-C33AECA32732}" type="sibTrans" cxnId="{FA8245F0-AD3B-4A17-8026-AB6698BA87C7}">
      <dgm:prSet/>
      <dgm:spPr/>
      <dgm:t>
        <a:bodyPr/>
        <a:lstStyle/>
        <a:p>
          <a:endParaRPr lang="hr-HR"/>
        </a:p>
      </dgm:t>
    </dgm:pt>
    <dgm:pt modelId="{A4306C48-8745-4A2F-B6FD-65B814F88C88}">
      <dgm:prSet phldrT="[Text]" phldr="0"/>
      <dgm:spPr/>
      <dgm:t>
        <a:bodyPr/>
        <a:lstStyle/>
        <a:p>
          <a:r>
            <a:rPr lang="en-US" dirty="0"/>
            <a:t>MODEL INTEGRATION</a:t>
          </a:r>
          <a:endParaRPr lang="hr-HR" dirty="0"/>
        </a:p>
      </dgm:t>
    </dgm:pt>
    <dgm:pt modelId="{6533410E-26B8-4B77-9698-D38AA1988E40}" type="parTrans" cxnId="{01405A72-A701-4C41-99ED-6D9520B50155}">
      <dgm:prSet/>
      <dgm:spPr/>
      <dgm:t>
        <a:bodyPr/>
        <a:lstStyle/>
        <a:p>
          <a:endParaRPr lang="hr-HR"/>
        </a:p>
      </dgm:t>
    </dgm:pt>
    <dgm:pt modelId="{1937A600-56BB-415F-91FC-CEA7C1F7ED2E}" type="sibTrans" cxnId="{01405A72-A701-4C41-99ED-6D9520B50155}">
      <dgm:prSet/>
      <dgm:spPr/>
      <dgm:t>
        <a:bodyPr/>
        <a:lstStyle/>
        <a:p>
          <a:endParaRPr lang="hr-HR"/>
        </a:p>
      </dgm:t>
    </dgm:pt>
    <dgm:pt modelId="{4D5C24A9-0411-4BBF-AA1C-A99144005779}">
      <dgm:prSet phldrT="[Text]" phldr="0"/>
      <dgm:spPr/>
      <dgm:t>
        <a:bodyPr/>
        <a:lstStyle/>
        <a:p>
          <a:r>
            <a:rPr lang="hr-HR" b="0" u="none" dirty="0" err="1"/>
            <a:t>Calculation</a:t>
          </a:r>
          <a:r>
            <a:rPr lang="hr-HR" b="0" u="none" dirty="0"/>
            <a:t> </a:t>
          </a:r>
          <a:r>
            <a:rPr lang="hr-HR" b="0" u="none" dirty="0" err="1"/>
            <a:t>of</a:t>
          </a:r>
          <a:r>
            <a:rPr lang="hr-HR" b="0" u="none" dirty="0"/>
            <a:t> </a:t>
          </a:r>
          <a:r>
            <a:rPr lang="hr-HR" b="0" u="none" dirty="0" err="1"/>
            <a:t>the</a:t>
          </a:r>
          <a:r>
            <a:rPr lang="hr-HR" b="0" u="none" dirty="0"/>
            <a:t> </a:t>
          </a:r>
          <a:r>
            <a:rPr lang="hr-HR" b="0" u="none" dirty="0" err="1"/>
            <a:t>Leontief</a:t>
          </a:r>
          <a:r>
            <a:rPr lang="hr-HR" b="0" u="none" dirty="0"/>
            <a:t> </a:t>
          </a:r>
          <a:r>
            <a:rPr lang="hr-HR" b="0" u="none" dirty="0" err="1"/>
            <a:t>Inverse</a:t>
          </a:r>
          <a:r>
            <a:rPr lang="hr-HR" b="0" u="none" dirty="0"/>
            <a:t> </a:t>
          </a:r>
          <a:r>
            <a:rPr lang="hr-HR" b="0" u="none" dirty="0" err="1"/>
            <a:t>Matrix</a:t>
          </a:r>
          <a:r>
            <a:rPr lang="en-US" b="0" u="none" dirty="0"/>
            <a:t> for 2021 (under the assumption of stable technical coefficients)</a:t>
          </a:r>
          <a:endParaRPr lang="hr-HR" b="0" dirty="0"/>
        </a:p>
      </dgm:t>
    </dgm:pt>
    <dgm:pt modelId="{CE13DDBF-46B1-438F-8A8C-707E65FD87B9}" type="parTrans" cxnId="{0F6CAF6E-19E6-4ED5-846F-B8A88C61501D}">
      <dgm:prSet/>
      <dgm:spPr/>
      <dgm:t>
        <a:bodyPr/>
        <a:lstStyle/>
        <a:p>
          <a:endParaRPr lang="hr-HR"/>
        </a:p>
      </dgm:t>
    </dgm:pt>
    <dgm:pt modelId="{F086D8D1-2EBD-42F4-AFD6-5D1087BFCC30}" type="sibTrans" cxnId="{0F6CAF6E-19E6-4ED5-846F-B8A88C61501D}">
      <dgm:prSet/>
      <dgm:spPr/>
      <dgm:t>
        <a:bodyPr/>
        <a:lstStyle/>
        <a:p>
          <a:endParaRPr lang="hr-HR"/>
        </a:p>
      </dgm:t>
    </dgm:pt>
    <dgm:pt modelId="{7C65234D-3E5C-4BD4-9082-8B15C3F47FE5}">
      <dgm:prSet phldrT="[Text]" phldr="0"/>
      <dgm:spPr/>
      <dgm:t>
        <a:bodyPr/>
        <a:lstStyle/>
        <a:p>
          <a:r>
            <a:rPr lang="en-US" dirty="0"/>
            <a:t>FORECASTING</a:t>
          </a:r>
          <a:endParaRPr lang="hr-HR" dirty="0"/>
        </a:p>
      </dgm:t>
    </dgm:pt>
    <dgm:pt modelId="{4380D079-C8DC-4DD7-9B44-6D522057BEE4}" type="parTrans" cxnId="{9830DEDA-EFA2-4E92-9069-8C371C14AF3C}">
      <dgm:prSet/>
      <dgm:spPr/>
      <dgm:t>
        <a:bodyPr/>
        <a:lstStyle/>
        <a:p>
          <a:endParaRPr lang="hr-HR"/>
        </a:p>
      </dgm:t>
    </dgm:pt>
    <dgm:pt modelId="{ACDF5851-9F60-4622-B8FD-59DF124F020A}" type="sibTrans" cxnId="{9830DEDA-EFA2-4E92-9069-8C371C14AF3C}">
      <dgm:prSet/>
      <dgm:spPr/>
      <dgm:t>
        <a:bodyPr/>
        <a:lstStyle/>
        <a:p>
          <a:endParaRPr lang="hr-HR"/>
        </a:p>
      </dgm:t>
    </dgm:pt>
    <dgm:pt modelId="{DC87F4F8-2CFD-406E-A76F-7E0910B5D8F2}">
      <dgm:prSet phldrT="[Text]"/>
      <dgm:spPr/>
      <dgm:t>
        <a:bodyPr/>
        <a:lstStyle/>
        <a:p>
          <a:r>
            <a:rPr lang="en-US" b="0" u="none" dirty="0"/>
            <a:t>Estimation </a:t>
          </a:r>
          <a:r>
            <a:rPr lang="hr-HR" b="0" u="none" dirty="0" err="1"/>
            <a:t>of</a:t>
          </a:r>
          <a:r>
            <a:rPr lang="hr-HR" b="0" u="none" dirty="0"/>
            <a:t> </a:t>
          </a:r>
          <a:r>
            <a:rPr lang="hr-HR" b="0" u="none" dirty="0" err="1"/>
            <a:t>the</a:t>
          </a:r>
          <a:r>
            <a:rPr lang="hr-HR" b="0" u="none" dirty="0"/>
            <a:t> Regional </a:t>
          </a:r>
          <a:r>
            <a:rPr lang="hr-HR" b="0" u="none" dirty="0" err="1"/>
            <a:t>Tourism</a:t>
          </a:r>
          <a:r>
            <a:rPr lang="hr-HR" b="0" u="none" dirty="0"/>
            <a:t> </a:t>
          </a:r>
          <a:r>
            <a:rPr lang="hr-HR" b="0" u="none" dirty="0" err="1"/>
            <a:t>Satellite</a:t>
          </a:r>
          <a:r>
            <a:rPr lang="hr-HR" b="0" u="none" dirty="0"/>
            <a:t> </a:t>
          </a:r>
          <a:r>
            <a:rPr lang="hr-HR" b="0" u="none" dirty="0" err="1"/>
            <a:t>Account</a:t>
          </a:r>
          <a:r>
            <a:rPr lang="hr-HR" b="0" u="none" dirty="0"/>
            <a:t> (RTSA) for </a:t>
          </a:r>
          <a:r>
            <a:rPr lang="hr-HR" b="0" u="none" dirty="0" err="1"/>
            <a:t>the</a:t>
          </a:r>
          <a:r>
            <a:rPr lang="hr-HR" b="0" u="none" dirty="0"/>
            <a:t> City </a:t>
          </a:r>
          <a:r>
            <a:rPr lang="hr-HR" b="0" u="none" dirty="0" err="1"/>
            <a:t>of</a:t>
          </a:r>
          <a:r>
            <a:rPr lang="hr-HR" b="0" u="none" dirty="0"/>
            <a:t> Zagreb </a:t>
          </a:r>
          <a:r>
            <a:rPr lang="en-US" b="0" u="none" dirty="0"/>
            <a:t>for </a:t>
          </a:r>
          <a:r>
            <a:rPr lang="hr-HR" b="0" u="none" dirty="0"/>
            <a:t>2024, </a:t>
          </a:r>
          <a:r>
            <a:rPr lang="hr-HR" b="0" u="none" dirty="0" err="1"/>
            <a:t>based</a:t>
          </a:r>
          <a:r>
            <a:rPr lang="hr-HR" b="0" u="none" dirty="0"/>
            <a:t> on </a:t>
          </a:r>
          <a:r>
            <a:rPr lang="hr-HR" b="0" u="none" dirty="0" err="1"/>
            <a:t>physical</a:t>
          </a:r>
          <a:r>
            <a:rPr lang="hr-HR" b="0" u="none" dirty="0"/>
            <a:t> </a:t>
          </a:r>
          <a:r>
            <a:rPr lang="hr-HR" b="0" u="none" dirty="0" err="1"/>
            <a:t>growth</a:t>
          </a:r>
          <a:r>
            <a:rPr lang="hr-HR" b="0" u="none" dirty="0"/>
            <a:t> </a:t>
          </a:r>
          <a:r>
            <a:rPr lang="hr-HR" b="0" u="none" dirty="0" err="1"/>
            <a:t>indices</a:t>
          </a:r>
          <a:r>
            <a:rPr lang="hr-HR" b="0" u="none" dirty="0"/>
            <a:t> </a:t>
          </a:r>
          <a:r>
            <a:rPr lang="hr-HR" b="0" u="none" dirty="0" err="1"/>
            <a:t>of</a:t>
          </a:r>
          <a:r>
            <a:rPr lang="hr-HR" b="0" u="none" dirty="0"/>
            <a:t> </a:t>
          </a:r>
          <a:r>
            <a:rPr lang="hr-HR" b="0" u="none" dirty="0" err="1"/>
            <a:t>overnight</a:t>
          </a:r>
          <a:r>
            <a:rPr lang="hr-HR" b="0" u="none" dirty="0"/>
            <a:t> </a:t>
          </a:r>
          <a:r>
            <a:rPr lang="hr-HR" b="0" u="none" dirty="0" err="1"/>
            <a:t>stays</a:t>
          </a:r>
          <a:r>
            <a:rPr lang="hr-HR" b="0" u="none" dirty="0"/>
            <a:t> </a:t>
          </a:r>
          <a:r>
            <a:rPr lang="hr-HR" b="0" u="none" dirty="0" err="1"/>
            <a:t>and</a:t>
          </a:r>
          <a:r>
            <a:rPr lang="hr-HR" b="0" u="none" dirty="0"/>
            <a:t> </a:t>
          </a:r>
          <a:r>
            <a:rPr lang="hr-HR" b="0" u="none" dirty="0" err="1"/>
            <a:t>inflation</a:t>
          </a:r>
          <a:r>
            <a:rPr lang="hr-HR" b="0" u="none" dirty="0"/>
            <a:t> </a:t>
          </a:r>
          <a:r>
            <a:rPr lang="hr-HR" b="0" u="none" dirty="0" err="1"/>
            <a:t>rates</a:t>
          </a:r>
          <a:r>
            <a:rPr lang="en-US" b="0" u="none" dirty="0"/>
            <a:t> (</a:t>
          </a:r>
          <a:r>
            <a:rPr lang="hr-HR" dirty="0" err="1"/>
            <a:t>assuming</a:t>
          </a:r>
          <a:r>
            <a:rPr lang="hr-HR" dirty="0"/>
            <a:t> </a:t>
          </a:r>
          <a:r>
            <a:rPr lang="hr-HR" dirty="0" err="1"/>
            <a:t>that</a:t>
          </a:r>
          <a:r>
            <a:rPr lang="hr-HR" dirty="0"/>
            <a:t> </a:t>
          </a:r>
          <a:r>
            <a:rPr lang="hr-HR" dirty="0" err="1"/>
            <a:t>real</a:t>
          </a:r>
          <a:r>
            <a:rPr lang="hr-HR" dirty="0"/>
            <a:t> </a:t>
          </a:r>
          <a:r>
            <a:rPr lang="hr-HR" dirty="0" err="1"/>
            <a:t>average</a:t>
          </a:r>
          <a:r>
            <a:rPr lang="hr-HR" dirty="0"/>
            <a:t> </a:t>
          </a:r>
          <a:r>
            <a:rPr lang="hr-HR" dirty="0" err="1"/>
            <a:t>visitor</a:t>
          </a:r>
          <a:r>
            <a:rPr lang="hr-HR" dirty="0"/>
            <a:t> </a:t>
          </a:r>
          <a:r>
            <a:rPr lang="hr-HR" dirty="0" err="1"/>
            <a:t>expenditure</a:t>
          </a:r>
          <a:r>
            <a:rPr lang="hr-HR" dirty="0"/>
            <a:t> </a:t>
          </a:r>
          <a:r>
            <a:rPr lang="hr-HR" dirty="0" err="1"/>
            <a:t>remains</a:t>
          </a:r>
          <a:r>
            <a:rPr lang="hr-HR" dirty="0"/>
            <a:t> </a:t>
          </a:r>
          <a:r>
            <a:rPr lang="hr-HR" dirty="0" err="1"/>
            <a:t>constant</a:t>
          </a:r>
          <a:r>
            <a:rPr lang="en-US" b="0" u="none" dirty="0"/>
            <a:t>)</a:t>
          </a:r>
          <a:endParaRPr lang="hr-HR" b="0" dirty="0"/>
        </a:p>
      </dgm:t>
    </dgm:pt>
    <dgm:pt modelId="{EA923D9A-17C1-4BBA-973D-E8F29A51E2DC}" type="parTrans" cxnId="{F8E24537-CA88-49C0-B9BF-21B8C48F60A9}">
      <dgm:prSet/>
      <dgm:spPr/>
      <dgm:t>
        <a:bodyPr/>
        <a:lstStyle/>
        <a:p>
          <a:endParaRPr lang="hr-HR"/>
        </a:p>
      </dgm:t>
    </dgm:pt>
    <dgm:pt modelId="{280E373A-A1AC-438E-AFCA-DE06977445E1}" type="sibTrans" cxnId="{F8E24537-CA88-49C0-B9BF-21B8C48F60A9}">
      <dgm:prSet/>
      <dgm:spPr/>
      <dgm:t>
        <a:bodyPr/>
        <a:lstStyle/>
        <a:p>
          <a:endParaRPr lang="hr-HR"/>
        </a:p>
      </dgm:t>
    </dgm:pt>
    <dgm:pt modelId="{1D3E3D1C-CEE0-45BA-BA7A-D5E2DF57DFC8}">
      <dgm:prSet phldrT="[Text]" phldr="0"/>
      <dgm:spPr/>
      <dgm:t>
        <a:bodyPr/>
        <a:lstStyle/>
        <a:p>
          <a:r>
            <a:rPr lang="en-US" dirty="0"/>
            <a:t>REGIONALIZATION</a:t>
          </a:r>
          <a:endParaRPr lang="hr-HR" dirty="0"/>
        </a:p>
      </dgm:t>
    </dgm:pt>
    <dgm:pt modelId="{C1EFC2D3-65F7-4E19-A1EF-F69D0AA3CEDA}" type="parTrans" cxnId="{26995EF5-08E7-410E-979E-B9228EEE367F}">
      <dgm:prSet/>
      <dgm:spPr/>
      <dgm:t>
        <a:bodyPr/>
        <a:lstStyle/>
        <a:p>
          <a:endParaRPr lang="hr-HR"/>
        </a:p>
      </dgm:t>
    </dgm:pt>
    <dgm:pt modelId="{7BF8CCC8-8648-47F1-B01A-2F8BBC116550}" type="sibTrans" cxnId="{26995EF5-08E7-410E-979E-B9228EEE367F}">
      <dgm:prSet/>
      <dgm:spPr/>
      <dgm:t>
        <a:bodyPr/>
        <a:lstStyle/>
        <a:p>
          <a:endParaRPr lang="hr-HR"/>
        </a:p>
      </dgm:t>
    </dgm:pt>
    <dgm:pt modelId="{06D433A2-8C8D-4257-8463-21BB43384F16}">
      <dgm:prSet/>
      <dgm:spPr/>
      <dgm:t>
        <a:bodyPr/>
        <a:lstStyle/>
        <a:p>
          <a:r>
            <a:rPr lang="en-US" b="0" dirty="0"/>
            <a:t>Compilation of the Regional </a:t>
          </a:r>
          <a:r>
            <a:rPr lang="hr-HR" b="0" dirty="0" err="1"/>
            <a:t>Tourism</a:t>
          </a:r>
          <a:r>
            <a:rPr lang="hr-HR" b="0" dirty="0"/>
            <a:t> </a:t>
          </a:r>
          <a:r>
            <a:rPr lang="hr-HR" b="0" dirty="0" err="1"/>
            <a:t>satellite</a:t>
          </a:r>
          <a:r>
            <a:rPr lang="hr-HR" b="0" dirty="0"/>
            <a:t> </a:t>
          </a:r>
          <a:r>
            <a:rPr lang="hr-HR" b="0" dirty="0" err="1"/>
            <a:t>account</a:t>
          </a:r>
          <a:r>
            <a:rPr lang="hr-HR" b="0" dirty="0"/>
            <a:t> for </a:t>
          </a:r>
          <a:r>
            <a:rPr lang="hr-HR" b="0" dirty="0" err="1"/>
            <a:t>the</a:t>
          </a:r>
          <a:r>
            <a:rPr lang="hr-HR" b="0" dirty="0"/>
            <a:t> </a:t>
          </a:r>
          <a:r>
            <a:rPr lang="en-US" b="0" dirty="0"/>
            <a:t>City of Zagreb</a:t>
          </a:r>
          <a:r>
            <a:rPr lang="hr-HR" b="0" dirty="0"/>
            <a:t>, 2022</a:t>
          </a:r>
          <a:r>
            <a:rPr lang="en-US" b="0" dirty="0"/>
            <a:t>; Institute for tourism</a:t>
          </a:r>
          <a:endParaRPr lang="hr-HR" b="0" dirty="0"/>
        </a:p>
      </dgm:t>
    </dgm:pt>
    <dgm:pt modelId="{A98FFC33-DAD1-426C-BBFF-F161FEEBE671}" type="parTrans" cxnId="{8DD686D7-1672-4C56-8767-23EEF19386D8}">
      <dgm:prSet/>
      <dgm:spPr/>
      <dgm:t>
        <a:bodyPr/>
        <a:lstStyle/>
        <a:p>
          <a:endParaRPr lang="hr-HR"/>
        </a:p>
      </dgm:t>
    </dgm:pt>
    <dgm:pt modelId="{C4E0D085-0469-497C-B912-FF355144BB93}" type="sibTrans" cxnId="{8DD686D7-1672-4C56-8767-23EEF19386D8}">
      <dgm:prSet/>
      <dgm:spPr/>
      <dgm:t>
        <a:bodyPr/>
        <a:lstStyle/>
        <a:p>
          <a:endParaRPr lang="hr-HR"/>
        </a:p>
      </dgm:t>
    </dgm:pt>
    <dgm:pt modelId="{334E0C64-7F28-440F-A759-BEC77D0C7855}">
      <dgm:prSet/>
      <dgm:spPr/>
      <dgm:t>
        <a:bodyPr/>
        <a:lstStyle/>
        <a:p>
          <a:r>
            <a:rPr lang="en-US" b="0" dirty="0"/>
            <a:t>Adaptation of national input-output table for Croatia to regional level based on location </a:t>
          </a:r>
          <a:r>
            <a:rPr lang="hr-HR" b="0" dirty="0" err="1"/>
            <a:t>quotients</a:t>
          </a:r>
          <a:endParaRPr lang="hr-HR" b="0" dirty="0"/>
        </a:p>
      </dgm:t>
    </dgm:pt>
    <dgm:pt modelId="{4E799573-B6DA-4EFC-9A36-43CBF5361A4D}" type="parTrans" cxnId="{F4EC707A-A208-4B9A-A9B3-D8C7E3DAE631}">
      <dgm:prSet/>
      <dgm:spPr/>
      <dgm:t>
        <a:bodyPr/>
        <a:lstStyle/>
        <a:p>
          <a:endParaRPr lang="hr-HR"/>
        </a:p>
      </dgm:t>
    </dgm:pt>
    <dgm:pt modelId="{E257F06D-2328-4980-8397-5684D74BD2C0}" type="sibTrans" cxnId="{F4EC707A-A208-4B9A-A9B3-D8C7E3DAE631}">
      <dgm:prSet/>
      <dgm:spPr/>
      <dgm:t>
        <a:bodyPr/>
        <a:lstStyle/>
        <a:p>
          <a:endParaRPr lang="hr-HR"/>
        </a:p>
      </dgm:t>
    </dgm:pt>
    <dgm:pt modelId="{924B6D4C-32E7-4C4C-A5E1-834E1F21B5C1}">
      <dgm:prSet phldrT="[Text]" phldr="0"/>
      <dgm:spPr/>
      <dgm:t>
        <a:bodyPr/>
        <a:lstStyle/>
        <a:p>
          <a:r>
            <a:rPr lang="hr-HR" b="0" dirty="0" err="1"/>
            <a:t>Harmonization</a:t>
          </a:r>
          <a:r>
            <a:rPr lang="hr-HR" b="0" dirty="0"/>
            <a:t> </a:t>
          </a:r>
          <a:r>
            <a:rPr lang="hr-HR" b="0" dirty="0" err="1"/>
            <a:t>of</a:t>
          </a:r>
          <a:r>
            <a:rPr lang="hr-HR" b="0" dirty="0"/>
            <a:t> Table </a:t>
          </a:r>
          <a:r>
            <a:rPr lang="hr-HR" b="0" dirty="0" err="1"/>
            <a:t>Formats</a:t>
          </a:r>
          <a:endParaRPr lang="hr-HR" b="0" dirty="0"/>
        </a:p>
      </dgm:t>
    </dgm:pt>
    <dgm:pt modelId="{07DA9548-B18C-4923-9D09-F7724FCB04A6}" type="parTrans" cxnId="{E0D61A68-52D5-42F4-A0D5-000BD5B81409}">
      <dgm:prSet/>
      <dgm:spPr/>
      <dgm:t>
        <a:bodyPr/>
        <a:lstStyle/>
        <a:p>
          <a:endParaRPr lang="hr-HR"/>
        </a:p>
      </dgm:t>
    </dgm:pt>
    <dgm:pt modelId="{8D052D67-0377-461D-96FB-A8228C6A33A2}" type="sibTrans" cxnId="{E0D61A68-52D5-42F4-A0D5-000BD5B81409}">
      <dgm:prSet/>
      <dgm:spPr/>
      <dgm:t>
        <a:bodyPr/>
        <a:lstStyle/>
        <a:p>
          <a:endParaRPr lang="hr-HR"/>
        </a:p>
      </dgm:t>
    </dgm:pt>
    <dgm:pt modelId="{11744CBF-3DD1-4066-B132-C123ABCFFEB9}">
      <dgm:prSet/>
      <dgm:spPr/>
      <dgm:t>
        <a:bodyPr/>
        <a:lstStyle/>
        <a:p>
          <a:pPr>
            <a:buFont typeface="Arial" panose="020B0604020202020204" pitchFamily="34" charset="0"/>
            <a:buChar char="•"/>
          </a:pPr>
          <a:r>
            <a:rPr lang="hr-HR" b="0" u="none" dirty="0" err="1"/>
            <a:t>Quantification</a:t>
          </a:r>
          <a:r>
            <a:rPr lang="hr-HR" b="0" u="none" dirty="0"/>
            <a:t> </a:t>
          </a:r>
          <a:r>
            <a:rPr lang="hr-HR" b="0" u="none" dirty="0" err="1"/>
            <a:t>of</a:t>
          </a:r>
          <a:r>
            <a:rPr lang="hr-HR" b="0" u="none" dirty="0"/>
            <a:t> total </a:t>
          </a:r>
          <a:r>
            <a:rPr lang="hr-HR" b="0" u="none" dirty="0" err="1"/>
            <a:t>production</a:t>
          </a:r>
          <a:r>
            <a:rPr lang="hr-HR" b="0" u="none" dirty="0"/>
            <a:t> </a:t>
          </a:r>
          <a:r>
            <a:rPr lang="hr-HR" b="0" u="none" dirty="0" err="1"/>
            <a:t>generated</a:t>
          </a:r>
          <a:r>
            <a:rPr lang="hr-HR" b="0" u="none" dirty="0"/>
            <a:t> </a:t>
          </a:r>
          <a:r>
            <a:rPr lang="hr-HR" b="0" u="none" dirty="0" err="1"/>
            <a:t>by</a:t>
          </a:r>
          <a:r>
            <a:rPr lang="hr-HR" b="0" u="none" dirty="0"/>
            <a:t> </a:t>
          </a:r>
          <a:r>
            <a:rPr lang="hr-HR" b="0" u="none" dirty="0" err="1"/>
            <a:t>internal</a:t>
          </a:r>
          <a:r>
            <a:rPr lang="hr-HR" b="0" u="none" dirty="0"/>
            <a:t> </a:t>
          </a:r>
          <a:r>
            <a:rPr lang="hr-HR" b="0" u="none" dirty="0" err="1"/>
            <a:t>tourism</a:t>
          </a:r>
          <a:r>
            <a:rPr lang="hr-HR" b="0" u="none" dirty="0"/>
            <a:t> </a:t>
          </a:r>
          <a:r>
            <a:rPr lang="hr-HR" b="0" u="none" dirty="0" err="1"/>
            <a:t>consumption</a:t>
          </a:r>
          <a:endParaRPr lang="hr-HR" b="0" u="none" dirty="0"/>
        </a:p>
      </dgm:t>
    </dgm:pt>
    <dgm:pt modelId="{76FB0686-94EA-4396-9ADF-8D245F17F686}" type="parTrans" cxnId="{1973D0B1-283A-4462-9D7C-A9C9C0F61257}">
      <dgm:prSet/>
      <dgm:spPr/>
      <dgm:t>
        <a:bodyPr/>
        <a:lstStyle/>
        <a:p>
          <a:endParaRPr lang="hr-HR"/>
        </a:p>
      </dgm:t>
    </dgm:pt>
    <dgm:pt modelId="{DA11E2E9-44C3-4252-8A03-BA6E6413917B}" type="sibTrans" cxnId="{1973D0B1-283A-4462-9D7C-A9C9C0F61257}">
      <dgm:prSet/>
      <dgm:spPr/>
      <dgm:t>
        <a:bodyPr/>
        <a:lstStyle/>
        <a:p>
          <a:endParaRPr lang="hr-HR"/>
        </a:p>
      </dgm:t>
    </dgm:pt>
    <dgm:pt modelId="{58365E0A-A910-4C3D-9637-62420505D829}">
      <dgm:prSet/>
      <dgm:spPr/>
      <dgm:t>
        <a:bodyPr/>
        <a:lstStyle/>
        <a:p>
          <a:pPr>
            <a:buFont typeface="Arial" panose="020B0604020202020204" pitchFamily="34" charset="0"/>
            <a:buChar char="•"/>
          </a:pPr>
          <a:r>
            <a:rPr lang="hr-HR" b="0" u="none" dirty="0" err="1"/>
            <a:t>Quantification</a:t>
          </a:r>
          <a:r>
            <a:rPr lang="hr-HR" b="0" u="none" dirty="0"/>
            <a:t> </a:t>
          </a:r>
          <a:r>
            <a:rPr lang="hr-HR" b="0" u="none" dirty="0" err="1"/>
            <a:t>of</a:t>
          </a:r>
          <a:r>
            <a:rPr lang="hr-HR" b="0" u="none" dirty="0"/>
            <a:t> total </a:t>
          </a:r>
          <a:r>
            <a:rPr lang="hr-HR" b="0" u="none" dirty="0" err="1"/>
            <a:t>production</a:t>
          </a:r>
          <a:r>
            <a:rPr lang="hr-HR" b="0" u="none" dirty="0"/>
            <a:t> </a:t>
          </a:r>
          <a:r>
            <a:rPr lang="hr-HR" b="0" u="none" dirty="0" err="1"/>
            <a:t>generated</a:t>
          </a:r>
          <a:r>
            <a:rPr lang="hr-HR" b="0" u="none" dirty="0"/>
            <a:t> </a:t>
          </a:r>
          <a:r>
            <a:rPr lang="hr-HR" b="0" u="none" dirty="0" err="1"/>
            <a:t>by</a:t>
          </a:r>
          <a:r>
            <a:rPr lang="hr-HR" b="0" u="none" dirty="0"/>
            <a:t> </a:t>
          </a:r>
          <a:r>
            <a:rPr lang="hr-HR" b="0" u="none" dirty="0" err="1"/>
            <a:t>internal</a:t>
          </a:r>
          <a:r>
            <a:rPr lang="hr-HR" b="0" u="none" dirty="0"/>
            <a:t> </a:t>
          </a:r>
          <a:r>
            <a:rPr lang="hr-HR" b="0" u="none" dirty="0" err="1"/>
            <a:t>tourism</a:t>
          </a:r>
          <a:r>
            <a:rPr lang="hr-HR" b="0" u="none" dirty="0"/>
            <a:t> </a:t>
          </a:r>
          <a:r>
            <a:rPr lang="hr-HR" b="0" u="none" dirty="0" err="1"/>
            <a:t>consumption</a:t>
          </a:r>
          <a:r>
            <a:rPr lang="hr-HR" b="0" u="none" dirty="0"/>
            <a:t>, </a:t>
          </a:r>
          <a:r>
            <a:rPr lang="hr-HR" b="0" u="none" dirty="0" err="1"/>
            <a:t>based</a:t>
          </a:r>
          <a:r>
            <a:rPr lang="hr-HR" b="0" u="none" dirty="0"/>
            <a:t> on </a:t>
          </a:r>
          <a:r>
            <a:rPr lang="hr-HR" b="0" u="none" dirty="0" err="1"/>
            <a:t>the</a:t>
          </a:r>
          <a:r>
            <a:rPr lang="hr-HR" b="0" u="none" dirty="0"/>
            <a:t> 2021 </a:t>
          </a:r>
          <a:r>
            <a:rPr lang="hr-HR" b="0" u="none" dirty="0" err="1"/>
            <a:t>Leontief</a:t>
          </a:r>
          <a:r>
            <a:rPr lang="hr-HR" b="0" u="none" dirty="0"/>
            <a:t> </a:t>
          </a:r>
          <a:r>
            <a:rPr lang="hr-HR" b="0" u="none" dirty="0" err="1"/>
            <a:t>Inverse</a:t>
          </a:r>
          <a:r>
            <a:rPr lang="hr-HR" b="0" u="none" dirty="0"/>
            <a:t> </a:t>
          </a:r>
          <a:r>
            <a:rPr lang="hr-HR" b="0" u="none" dirty="0" err="1"/>
            <a:t>Matrix</a:t>
          </a:r>
          <a:r>
            <a:rPr lang="hr-HR" b="0" u="none" dirty="0"/>
            <a:t>.</a:t>
          </a:r>
        </a:p>
      </dgm:t>
    </dgm:pt>
    <dgm:pt modelId="{3B4E38C9-6E8F-4381-86EE-5A069C3F37E7}" type="parTrans" cxnId="{E18202D9-F2B1-402E-9E31-42D4D6E368B9}">
      <dgm:prSet/>
      <dgm:spPr/>
      <dgm:t>
        <a:bodyPr/>
        <a:lstStyle/>
        <a:p>
          <a:endParaRPr lang="hr-HR"/>
        </a:p>
      </dgm:t>
    </dgm:pt>
    <dgm:pt modelId="{2AEAE699-0DBA-4C44-AD19-E716EE8CB574}" type="sibTrans" cxnId="{E18202D9-F2B1-402E-9E31-42D4D6E368B9}">
      <dgm:prSet/>
      <dgm:spPr/>
      <dgm:t>
        <a:bodyPr/>
        <a:lstStyle/>
        <a:p>
          <a:endParaRPr lang="hr-HR"/>
        </a:p>
      </dgm:t>
    </dgm:pt>
    <dgm:pt modelId="{0AED7C8E-3760-4B34-920D-8E48AA08D09C}" type="pres">
      <dgm:prSet presAssocID="{2E92D336-B82E-4502-BD0A-B5748C28A7EA}" presName="linearFlow" presStyleCnt="0">
        <dgm:presLayoutVars>
          <dgm:dir/>
          <dgm:animLvl val="lvl"/>
          <dgm:resizeHandles val="exact"/>
        </dgm:presLayoutVars>
      </dgm:prSet>
      <dgm:spPr/>
    </dgm:pt>
    <dgm:pt modelId="{2D8575D9-B893-4870-99B2-253190E340AB}" type="pres">
      <dgm:prSet presAssocID="{6913EB83-B094-4173-ADDE-1283F4CD2C61}" presName="composite" presStyleCnt="0"/>
      <dgm:spPr/>
    </dgm:pt>
    <dgm:pt modelId="{28C00086-3A9A-4C06-ADD1-2ABC81AD1FBE}" type="pres">
      <dgm:prSet presAssocID="{6913EB83-B094-4173-ADDE-1283F4CD2C61}" presName="parentText" presStyleLbl="alignNode1" presStyleIdx="0" presStyleCnt="4">
        <dgm:presLayoutVars>
          <dgm:chMax val="1"/>
          <dgm:bulletEnabled val="1"/>
        </dgm:presLayoutVars>
      </dgm:prSet>
      <dgm:spPr/>
    </dgm:pt>
    <dgm:pt modelId="{E15044FC-2DDA-4197-8582-5177CB005F2D}" type="pres">
      <dgm:prSet presAssocID="{6913EB83-B094-4173-ADDE-1283F4CD2C61}" presName="descendantText" presStyleLbl="alignAcc1" presStyleIdx="0" presStyleCnt="4" custLinFactNeighborX="971" custLinFactNeighborY="20022">
        <dgm:presLayoutVars>
          <dgm:bulletEnabled val="1"/>
        </dgm:presLayoutVars>
      </dgm:prSet>
      <dgm:spPr/>
    </dgm:pt>
    <dgm:pt modelId="{0E2A3BB4-23EA-4B65-BEAD-1032D6EE4EA8}" type="pres">
      <dgm:prSet presAssocID="{61568E22-A93E-4E57-A5B9-FE89FC9F8E7B}" presName="sp" presStyleCnt="0"/>
      <dgm:spPr/>
    </dgm:pt>
    <dgm:pt modelId="{D911EF40-1B7A-40E0-AE39-966172A2793D}" type="pres">
      <dgm:prSet presAssocID="{1D3E3D1C-CEE0-45BA-BA7A-D5E2DF57DFC8}" presName="composite" presStyleCnt="0"/>
      <dgm:spPr/>
    </dgm:pt>
    <dgm:pt modelId="{09AE646B-CA9A-4D12-A41D-C55D314BFA92}" type="pres">
      <dgm:prSet presAssocID="{1D3E3D1C-CEE0-45BA-BA7A-D5E2DF57DFC8}" presName="parentText" presStyleLbl="alignNode1" presStyleIdx="1" presStyleCnt="4">
        <dgm:presLayoutVars>
          <dgm:chMax val="1"/>
          <dgm:bulletEnabled val="1"/>
        </dgm:presLayoutVars>
      </dgm:prSet>
      <dgm:spPr/>
    </dgm:pt>
    <dgm:pt modelId="{438AEB85-C4B0-40C0-B6EC-DA59E1DBB744}" type="pres">
      <dgm:prSet presAssocID="{1D3E3D1C-CEE0-45BA-BA7A-D5E2DF57DFC8}" presName="descendantText" presStyleLbl="alignAcc1" presStyleIdx="1" presStyleCnt="4">
        <dgm:presLayoutVars>
          <dgm:bulletEnabled val="1"/>
        </dgm:presLayoutVars>
      </dgm:prSet>
      <dgm:spPr/>
    </dgm:pt>
    <dgm:pt modelId="{F6DFAE7F-EB54-4EC6-9093-F1F1B7F747DE}" type="pres">
      <dgm:prSet presAssocID="{7BF8CCC8-8648-47F1-B01A-2F8BBC116550}" presName="sp" presStyleCnt="0"/>
      <dgm:spPr/>
    </dgm:pt>
    <dgm:pt modelId="{FC8999A2-0C1A-47D2-9253-BF8247A28321}" type="pres">
      <dgm:prSet presAssocID="{A4306C48-8745-4A2F-B6FD-65B814F88C88}" presName="composite" presStyleCnt="0"/>
      <dgm:spPr/>
    </dgm:pt>
    <dgm:pt modelId="{27803850-DA0C-4D8E-A04A-468B53149AC1}" type="pres">
      <dgm:prSet presAssocID="{A4306C48-8745-4A2F-B6FD-65B814F88C88}" presName="parentText" presStyleLbl="alignNode1" presStyleIdx="2" presStyleCnt="4">
        <dgm:presLayoutVars>
          <dgm:chMax val="1"/>
          <dgm:bulletEnabled val="1"/>
        </dgm:presLayoutVars>
      </dgm:prSet>
      <dgm:spPr/>
    </dgm:pt>
    <dgm:pt modelId="{38A204E3-E9BC-4017-9746-25BAC92E166D}" type="pres">
      <dgm:prSet presAssocID="{A4306C48-8745-4A2F-B6FD-65B814F88C88}" presName="descendantText" presStyleLbl="alignAcc1" presStyleIdx="2" presStyleCnt="4">
        <dgm:presLayoutVars>
          <dgm:bulletEnabled val="1"/>
        </dgm:presLayoutVars>
      </dgm:prSet>
      <dgm:spPr/>
    </dgm:pt>
    <dgm:pt modelId="{5D604C35-F3A3-49B3-B73A-FCED8B58D43A}" type="pres">
      <dgm:prSet presAssocID="{1937A600-56BB-415F-91FC-CEA7C1F7ED2E}" presName="sp" presStyleCnt="0"/>
      <dgm:spPr/>
    </dgm:pt>
    <dgm:pt modelId="{8A70AF40-4A57-4C0A-89FD-20D42ABC7269}" type="pres">
      <dgm:prSet presAssocID="{7C65234D-3E5C-4BD4-9082-8B15C3F47FE5}" presName="composite" presStyleCnt="0"/>
      <dgm:spPr/>
    </dgm:pt>
    <dgm:pt modelId="{98783CF4-AFC0-49E4-B14E-DE7A12FC651A}" type="pres">
      <dgm:prSet presAssocID="{7C65234D-3E5C-4BD4-9082-8B15C3F47FE5}" presName="parentText" presStyleLbl="alignNode1" presStyleIdx="3" presStyleCnt="4">
        <dgm:presLayoutVars>
          <dgm:chMax val="1"/>
          <dgm:bulletEnabled val="1"/>
        </dgm:presLayoutVars>
      </dgm:prSet>
      <dgm:spPr/>
    </dgm:pt>
    <dgm:pt modelId="{B34048C0-F6D8-47C7-A7E6-C34392EF3531}" type="pres">
      <dgm:prSet presAssocID="{7C65234D-3E5C-4BD4-9082-8B15C3F47FE5}" presName="descendantText" presStyleLbl="alignAcc1" presStyleIdx="3" presStyleCnt="4">
        <dgm:presLayoutVars>
          <dgm:bulletEnabled val="1"/>
        </dgm:presLayoutVars>
      </dgm:prSet>
      <dgm:spPr/>
    </dgm:pt>
  </dgm:ptLst>
  <dgm:cxnLst>
    <dgm:cxn modelId="{92443E27-7275-4925-977D-1B0098F920E0}" type="presOf" srcId="{11744CBF-3DD1-4066-B132-C123ABCFFEB9}" destId="{38A204E3-E9BC-4017-9746-25BAC92E166D}" srcOrd="0" destOrd="1" presId="urn:microsoft.com/office/officeart/2005/8/layout/chevron2"/>
    <dgm:cxn modelId="{59FE432E-5B93-4945-A5BF-CE2B97A1FBD3}" srcId="{6913EB83-B094-4173-ADDE-1283F4CD2C61}" destId="{6E1DEF67-BD62-4B3A-A517-5FBAB03B46B3}" srcOrd="0" destOrd="0" parTransId="{1CC8DB08-513D-43BF-9349-5C3E701D6AB2}" sibTransId="{E645581F-43C7-47A7-A904-3CE31ECD9291}"/>
    <dgm:cxn modelId="{F8E24537-CA88-49C0-B9BF-21B8C48F60A9}" srcId="{7C65234D-3E5C-4BD4-9082-8B15C3F47FE5}" destId="{DC87F4F8-2CFD-406E-A76F-7E0910B5D8F2}" srcOrd="0" destOrd="0" parTransId="{EA923D9A-17C1-4BBA-973D-E8F29A51E2DC}" sibTransId="{280E373A-A1AC-438E-AFCA-DE06977445E1}"/>
    <dgm:cxn modelId="{7DBA325B-6315-43EB-B7A1-74FF073B526A}" type="presOf" srcId="{DC87F4F8-2CFD-406E-A76F-7E0910B5D8F2}" destId="{B34048C0-F6D8-47C7-A7E6-C34392EF3531}" srcOrd="0" destOrd="0" presId="urn:microsoft.com/office/officeart/2005/8/layout/chevron2"/>
    <dgm:cxn modelId="{1F946B5F-E9C5-4169-ACF3-A26F2E0D16EF}" type="presOf" srcId="{924B6D4C-32E7-4C4C-A5E1-834E1F21B5C1}" destId="{E15044FC-2DDA-4197-8582-5177CB005F2D}" srcOrd="0" destOrd="2" presId="urn:microsoft.com/office/officeart/2005/8/layout/chevron2"/>
    <dgm:cxn modelId="{E0D61A68-52D5-42F4-A0D5-000BD5B81409}" srcId="{6913EB83-B094-4173-ADDE-1283F4CD2C61}" destId="{924B6D4C-32E7-4C4C-A5E1-834E1F21B5C1}" srcOrd="2" destOrd="0" parTransId="{07DA9548-B18C-4923-9D09-F7724FCB04A6}" sibTransId="{8D052D67-0377-461D-96FB-A8228C6A33A2}"/>
    <dgm:cxn modelId="{78B75849-9BE4-4B61-B8AE-8F860EA7F56E}" type="presOf" srcId="{A5190C11-DB27-4BE6-AA7D-AC4C3610C8C1}" destId="{E15044FC-2DDA-4197-8582-5177CB005F2D}" srcOrd="0" destOrd="1" presId="urn:microsoft.com/office/officeart/2005/8/layout/chevron2"/>
    <dgm:cxn modelId="{0F6CAF6E-19E6-4ED5-846F-B8A88C61501D}" srcId="{A4306C48-8745-4A2F-B6FD-65B814F88C88}" destId="{4D5C24A9-0411-4BBF-AA1C-A99144005779}" srcOrd="0" destOrd="0" parTransId="{CE13DDBF-46B1-438F-8A8C-707E65FD87B9}" sibTransId="{F086D8D1-2EBD-42F4-AFD6-5D1087BFCC30}"/>
    <dgm:cxn modelId="{01405A72-A701-4C41-99ED-6D9520B50155}" srcId="{2E92D336-B82E-4502-BD0A-B5748C28A7EA}" destId="{A4306C48-8745-4A2F-B6FD-65B814F88C88}" srcOrd="2" destOrd="0" parTransId="{6533410E-26B8-4B77-9698-D38AA1988E40}" sibTransId="{1937A600-56BB-415F-91FC-CEA7C1F7ED2E}"/>
    <dgm:cxn modelId="{F4EC707A-A208-4B9A-A9B3-D8C7E3DAE631}" srcId="{1D3E3D1C-CEE0-45BA-BA7A-D5E2DF57DFC8}" destId="{334E0C64-7F28-440F-A759-BEC77D0C7855}" srcOrd="1" destOrd="0" parTransId="{4E799573-B6DA-4EFC-9A36-43CBF5361A4D}" sibTransId="{E257F06D-2328-4980-8397-5684D74BD2C0}"/>
    <dgm:cxn modelId="{CC3F208C-5477-40A5-A76B-511849EFD369}" type="presOf" srcId="{A4306C48-8745-4A2F-B6FD-65B814F88C88}" destId="{27803850-DA0C-4D8E-A04A-468B53149AC1}" srcOrd="0" destOrd="0" presId="urn:microsoft.com/office/officeart/2005/8/layout/chevron2"/>
    <dgm:cxn modelId="{940F188F-C976-4D12-81AB-5E1D56F1FFB6}" type="presOf" srcId="{58365E0A-A910-4C3D-9637-62420505D829}" destId="{B34048C0-F6D8-47C7-A7E6-C34392EF3531}" srcOrd="0" destOrd="1" presId="urn:microsoft.com/office/officeart/2005/8/layout/chevron2"/>
    <dgm:cxn modelId="{46D59EA6-4628-46D2-A38A-3C146F78A04F}" type="presOf" srcId="{1D3E3D1C-CEE0-45BA-BA7A-D5E2DF57DFC8}" destId="{09AE646B-CA9A-4D12-A41D-C55D314BFA92}" srcOrd="0" destOrd="0" presId="urn:microsoft.com/office/officeart/2005/8/layout/chevron2"/>
    <dgm:cxn modelId="{1E07B2AC-000E-41F5-AEDB-12A375534B42}" type="presOf" srcId="{334E0C64-7F28-440F-A759-BEC77D0C7855}" destId="{438AEB85-C4B0-40C0-B6EC-DA59E1DBB744}" srcOrd="0" destOrd="1" presId="urn:microsoft.com/office/officeart/2005/8/layout/chevron2"/>
    <dgm:cxn modelId="{3B434DB0-0D2D-4197-BFD3-D9EE445F205C}" type="presOf" srcId="{2E92D336-B82E-4502-BD0A-B5748C28A7EA}" destId="{0AED7C8E-3760-4B34-920D-8E48AA08D09C}" srcOrd="0" destOrd="0" presId="urn:microsoft.com/office/officeart/2005/8/layout/chevron2"/>
    <dgm:cxn modelId="{1973D0B1-283A-4462-9D7C-A9C9C0F61257}" srcId="{A4306C48-8745-4A2F-B6FD-65B814F88C88}" destId="{11744CBF-3DD1-4066-B132-C123ABCFFEB9}" srcOrd="1" destOrd="0" parTransId="{76FB0686-94EA-4396-9ADF-8D245F17F686}" sibTransId="{DA11E2E9-44C3-4252-8A03-BA6E6413917B}"/>
    <dgm:cxn modelId="{73CAB3BD-65A2-4CE5-B315-40E8974826EB}" type="presOf" srcId="{6E1DEF67-BD62-4B3A-A517-5FBAB03B46B3}" destId="{E15044FC-2DDA-4197-8582-5177CB005F2D}" srcOrd="0" destOrd="0" presId="urn:microsoft.com/office/officeart/2005/8/layout/chevron2"/>
    <dgm:cxn modelId="{CF8C30C4-7009-499D-B060-CC78D025CF1A}" type="presOf" srcId="{6913EB83-B094-4173-ADDE-1283F4CD2C61}" destId="{28C00086-3A9A-4C06-ADD1-2ABC81AD1FBE}" srcOrd="0" destOrd="0" presId="urn:microsoft.com/office/officeart/2005/8/layout/chevron2"/>
    <dgm:cxn modelId="{8DD686D7-1672-4C56-8767-23EEF19386D8}" srcId="{1D3E3D1C-CEE0-45BA-BA7A-D5E2DF57DFC8}" destId="{06D433A2-8C8D-4257-8463-21BB43384F16}" srcOrd="0" destOrd="0" parTransId="{A98FFC33-DAD1-426C-BBFF-F161FEEBE671}" sibTransId="{C4E0D085-0469-497C-B912-FF355144BB93}"/>
    <dgm:cxn modelId="{75A6E3D7-7462-4E1F-A9B6-4344036009CA}" srcId="{2E92D336-B82E-4502-BD0A-B5748C28A7EA}" destId="{6913EB83-B094-4173-ADDE-1283F4CD2C61}" srcOrd="0" destOrd="0" parTransId="{22ACB0C5-1E5F-4C99-9855-0C4F87136A3E}" sibTransId="{61568E22-A93E-4E57-A5B9-FE89FC9F8E7B}"/>
    <dgm:cxn modelId="{E18202D9-F2B1-402E-9E31-42D4D6E368B9}" srcId="{7C65234D-3E5C-4BD4-9082-8B15C3F47FE5}" destId="{58365E0A-A910-4C3D-9637-62420505D829}" srcOrd="1" destOrd="0" parTransId="{3B4E38C9-6E8F-4381-86EE-5A069C3F37E7}" sibTransId="{2AEAE699-0DBA-4C44-AD19-E716EE8CB574}"/>
    <dgm:cxn modelId="{9830DEDA-EFA2-4E92-9069-8C371C14AF3C}" srcId="{2E92D336-B82E-4502-BD0A-B5748C28A7EA}" destId="{7C65234D-3E5C-4BD4-9082-8B15C3F47FE5}" srcOrd="3" destOrd="0" parTransId="{4380D079-C8DC-4DD7-9B44-6D522057BEE4}" sibTransId="{ACDF5851-9F60-4622-B8FD-59DF124F020A}"/>
    <dgm:cxn modelId="{C584B3DD-8F8F-4A00-8ED6-F9833C4B341D}" type="presOf" srcId="{4D5C24A9-0411-4BBF-AA1C-A99144005779}" destId="{38A204E3-E9BC-4017-9746-25BAC92E166D}" srcOrd="0" destOrd="0" presId="urn:microsoft.com/office/officeart/2005/8/layout/chevron2"/>
    <dgm:cxn modelId="{8372D1E1-9B0F-4273-AD9A-22D0021F3E23}" type="presOf" srcId="{7C65234D-3E5C-4BD4-9082-8B15C3F47FE5}" destId="{98783CF4-AFC0-49E4-B14E-DE7A12FC651A}" srcOrd="0" destOrd="0" presId="urn:microsoft.com/office/officeart/2005/8/layout/chevron2"/>
    <dgm:cxn modelId="{FA8245F0-AD3B-4A17-8026-AB6698BA87C7}" srcId="{6913EB83-B094-4173-ADDE-1283F4CD2C61}" destId="{A5190C11-DB27-4BE6-AA7D-AC4C3610C8C1}" srcOrd="1" destOrd="0" parTransId="{6785D9B7-CC85-49EA-9C56-FAAE18704B7E}" sibTransId="{A74F9B67-059C-4CA2-BBDA-C33AECA32732}"/>
    <dgm:cxn modelId="{26995EF5-08E7-410E-979E-B9228EEE367F}" srcId="{2E92D336-B82E-4502-BD0A-B5748C28A7EA}" destId="{1D3E3D1C-CEE0-45BA-BA7A-D5E2DF57DFC8}" srcOrd="1" destOrd="0" parTransId="{C1EFC2D3-65F7-4E19-A1EF-F69D0AA3CEDA}" sibTransId="{7BF8CCC8-8648-47F1-B01A-2F8BBC116550}"/>
    <dgm:cxn modelId="{5D9D3FFB-E9DB-4A54-99C7-738C3A93E83F}" type="presOf" srcId="{06D433A2-8C8D-4257-8463-21BB43384F16}" destId="{438AEB85-C4B0-40C0-B6EC-DA59E1DBB744}" srcOrd="0" destOrd="0" presId="urn:microsoft.com/office/officeart/2005/8/layout/chevron2"/>
    <dgm:cxn modelId="{4D0B5AD4-7224-4CD5-B42F-3AB66D9C1D03}" type="presParOf" srcId="{0AED7C8E-3760-4B34-920D-8E48AA08D09C}" destId="{2D8575D9-B893-4870-99B2-253190E340AB}" srcOrd="0" destOrd="0" presId="urn:microsoft.com/office/officeart/2005/8/layout/chevron2"/>
    <dgm:cxn modelId="{C02626F1-A721-44B3-B1AA-BF792D187DF8}" type="presParOf" srcId="{2D8575D9-B893-4870-99B2-253190E340AB}" destId="{28C00086-3A9A-4C06-ADD1-2ABC81AD1FBE}" srcOrd="0" destOrd="0" presId="urn:microsoft.com/office/officeart/2005/8/layout/chevron2"/>
    <dgm:cxn modelId="{F1C2FE32-1C63-44D4-B443-5D5B90D95571}" type="presParOf" srcId="{2D8575D9-B893-4870-99B2-253190E340AB}" destId="{E15044FC-2DDA-4197-8582-5177CB005F2D}" srcOrd="1" destOrd="0" presId="urn:microsoft.com/office/officeart/2005/8/layout/chevron2"/>
    <dgm:cxn modelId="{B178B9FA-8884-42FA-BA75-1A2C0764049B}" type="presParOf" srcId="{0AED7C8E-3760-4B34-920D-8E48AA08D09C}" destId="{0E2A3BB4-23EA-4B65-BEAD-1032D6EE4EA8}" srcOrd="1" destOrd="0" presId="urn:microsoft.com/office/officeart/2005/8/layout/chevron2"/>
    <dgm:cxn modelId="{1C5B3B8C-E711-4381-A139-2383987038E7}" type="presParOf" srcId="{0AED7C8E-3760-4B34-920D-8E48AA08D09C}" destId="{D911EF40-1B7A-40E0-AE39-966172A2793D}" srcOrd="2" destOrd="0" presId="urn:microsoft.com/office/officeart/2005/8/layout/chevron2"/>
    <dgm:cxn modelId="{CE9F671A-FD5B-48B5-ABCD-5070DCBCDE42}" type="presParOf" srcId="{D911EF40-1B7A-40E0-AE39-966172A2793D}" destId="{09AE646B-CA9A-4D12-A41D-C55D314BFA92}" srcOrd="0" destOrd="0" presId="urn:microsoft.com/office/officeart/2005/8/layout/chevron2"/>
    <dgm:cxn modelId="{351901FB-3AF4-4628-838E-8427E4DE2152}" type="presParOf" srcId="{D911EF40-1B7A-40E0-AE39-966172A2793D}" destId="{438AEB85-C4B0-40C0-B6EC-DA59E1DBB744}" srcOrd="1" destOrd="0" presId="urn:microsoft.com/office/officeart/2005/8/layout/chevron2"/>
    <dgm:cxn modelId="{4E9A4D20-D624-49E7-BD4B-F3DC417B22DC}" type="presParOf" srcId="{0AED7C8E-3760-4B34-920D-8E48AA08D09C}" destId="{F6DFAE7F-EB54-4EC6-9093-F1F1B7F747DE}" srcOrd="3" destOrd="0" presId="urn:microsoft.com/office/officeart/2005/8/layout/chevron2"/>
    <dgm:cxn modelId="{A62C91A9-953F-499F-8333-3EF86F518114}" type="presParOf" srcId="{0AED7C8E-3760-4B34-920D-8E48AA08D09C}" destId="{FC8999A2-0C1A-47D2-9253-BF8247A28321}" srcOrd="4" destOrd="0" presId="urn:microsoft.com/office/officeart/2005/8/layout/chevron2"/>
    <dgm:cxn modelId="{ACCF75B6-CEA3-4EAA-8268-DA2154B12E9C}" type="presParOf" srcId="{FC8999A2-0C1A-47D2-9253-BF8247A28321}" destId="{27803850-DA0C-4D8E-A04A-468B53149AC1}" srcOrd="0" destOrd="0" presId="urn:microsoft.com/office/officeart/2005/8/layout/chevron2"/>
    <dgm:cxn modelId="{06EBD049-D1E3-438B-AF33-34E1D3D1EB53}" type="presParOf" srcId="{FC8999A2-0C1A-47D2-9253-BF8247A28321}" destId="{38A204E3-E9BC-4017-9746-25BAC92E166D}" srcOrd="1" destOrd="0" presId="urn:microsoft.com/office/officeart/2005/8/layout/chevron2"/>
    <dgm:cxn modelId="{03EC6558-9D22-477E-B01D-08A35EC2FB76}" type="presParOf" srcId="{0AED7C8E-3760-4B34-920D-8E48AA08D09C}" destId="{5D604C35-F3A3-49B3-B73A-FCED8B58D43A}" srcOrd="5" destOrd="0" presId="urn:microsoft.com/office/officeart/2005/8/layout/chevron2"/>
    <dgm:cxn modelId="{1E762804-956C-4E43-BAEA-6DB789CEA7D8}" type="presParOf" srcId="{0AED7C8E-3760-4B34-920D-8E48AA08D09C}" destId="{8A70AF40-4A57-4C0A-89FD-20D42ABC7269}" srcOrd="6" destOrd="0" presId="urn:microsoft.com/office/officeart/2005/8/layout/chevron2"/>
    <dgm:cxn modelId="{8BD8B7F3-F0A2-4A25-B675-68E81B8F918C}" type="presParOf" srcId="{8A70AF40-4A57-4C0A-89FD-20D42ABC7269}" destId="{98783CF4-AFC0-49E4-B14E-DE7A12FC651A}" srcOrd="0" destOrd="0" presId="urn:microsoft.com/office/officeart/2005/8/layout/chevron2"/>
    <dgm:cxn modelId="{41D7CF59-269D-45AC-B613-8B1E8D0F814E}" type="presParOf" srcId="{8A70AF40-4A57-4C0A-89FD-20D42ABC7269}" destId="{B34048C0-F6D8-47C7-A7E6-C34392EF353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00086-3A9A-4C06-ADD1-2ABC81AD1FBE}">
      <dsp:nvSpPr>
        <dsp:cNvPr id="0" name=""/>
        <dsp:cNvSpPr/>
      </dsp:nvSpPr>
      <dsp:spPr>
        <a:xfrm rot="5400000">
          <a:off x="-226505" y="228924"/>
          <a:ext cx="1510038" cy="1057027"/>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DATA INPUTS</a:t>
          </a:r>
          <a:endParaRPr lang="hr-HR" sz="1000" kern="1200" dirty="0"/>
        </a:p>
      </dsp:txBody>
      <dsp:txXfrm rot="-5400000">
        <a:off x="1" y="530933"/>
        <a:ext cx="1057027" cy="453011"/>
      </dsp:txXfrm>
    </dsp:sp>
    <dsp:sp modelId="{E15044FC-2DDA-4197-8582-5177CB005F2D}">
      <dsp:nvSpPr>
        <dsp:cNvPr id="0" name=""/>
        <dsp:cNvSpPr/>
      </dsp:nvSpPr>
      <dsp:spPr>
        <a:xfrm rot="5400000">
          <a:off x="2884582" y="-1628615"/>
          <a:ext cx="981525" cy="4636635"/>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hr-HR" sz="1000" b="0" kern="1200" dirty="0" err="1"/>
            <a:t>Tourism</a:t>
          </a:r>
          <a:r>
            <a:rPr lang="hr-HR" sz="1000" b="0" kern="1200" dirty="0"/>
            <a:t> </a:t>
          </a:r>
          <a:r>
            <a:rPr lang="hr-HR" sz="1000" b="0" kern="1200" dirty="0" err="1"/>
            <a:t>satellite</a:t>
          </a:r>
          <a:r>
            <a:rPr lang="hr-HR" sz="1000" b="0" kern="1200" dirty="0"/>
            <a:t> </a:t>
          </a:r>
          <a:r>
            <a:rPr lang="hr-HR" sz="1000" b="0" kern="1200" dirty="0" err="1"/>
            <a:t>account</a:t>
          </a:r>
          <a:r>
            <a:rPr lang="hr-HR" sz="1000" b="0" kern="1200" dirty="0"/>
            <a:t> for </a:t>
          </a:r>
          <a:r>
            <a:rPr lang="hr-HR" sz="1000" b="0" kern="1200" dirty="0" err="1"/>
            <a:t>the</a:t>
          </a:r>
          <a:r>
            <a:rPr lang="hr-HR" sz="1000" b="0" kern="1200" dirty="0"/>
            <a:t> </a:t>
          </a:r>
          <a:r>
            <a:rPr lang="en-US" sz="1000" b="0" kern="1200" dirty="0"/>
            <a:t>R</a:t>
          </a:r>
          <a:r>
            <a:rPr lang="hr-HR" sz="1000" b="0" kern="1200" dirty="0" err="1"/>
            <a:t>epublic</a:t>
          </a:r>
          <a:r>
            <a:rPr lang="hr-HR" sz="1000" b="0" kern="1200" dirty="0"/>
            <a:t> </a:t>
          </a:r>
          <a:r>
            <a:rPr lang="hr-HR" sz="1000" b="0" kern="1200" dirty="0" err="1"/>
            <a:t>of</a:t>
          </a:r>
          <a:r>
            <a:rPr lang="hr-HR" sz="1000" b="0" kern="1200" dirty="0"/>
            <a:t> </a:t>
          </a:r>
          <a:r>
            <a:rPr lang="en-US" sz="1000" b="0" kern="1200" dirty="0"/>
            <a:t>C</a:t>
          </a:r>
          <a:r>
            <a:rPr lang="hr-HR" sz="1000" b="0" kern="1200" dirty="0" err="1"/>
            <a:t>roatia</a:t>
          </a:r>
          <a:r>
            <a:rPr lang="hr-HR" sz="1000" b="0" kern="1200" dirty="0"/>
            <a:t>, 2022</a:t>
          </a:r>
          <a:r>
            <a:rPr lang="en-US" sz="1000" b="0" kern="1200" dirty="0"/>
            <a:t>; </a:t>
          </a:r>
          <a:r>
            <a:rPr lang="hr-HR" sz="1000" b="0" kern="1200" dirty="0"/>
            <a:t>Croatian </a:t>
          </a:r>
          <a:r>
            <a:rPr lang="hr-HR" sz="1000" b="0" kern="1200" dirty="0" err="1"/>
            <a:t>Bureau</a:t>
          </a:r>
          <a:r>
            <a:rPr lang="hr-HR" sz="1000" b="0" kern="1200" dirty="0"/>
            <a:t> </a:t>
          </a:r>
          <a:r>
            <a:rPr lang="hr-HR" sz="1000" b="0" kern="1200" dirty="0" err="1"/>
            <a:t>of</a:t>
          </a:r>
          <a:r>
            <a:rPr lang="hr-HR" sz="1000" b="0" kern="1200" dirty="0"/>
            <a:t> </a:t>
          </a:r>
          <a:r>
            <a:rPr lang="hr-HR" sz="1000" b="0" kern="1200" dirty="0" err="1"/>
            <a:t>Statistics</a:t>
          </a:r>
          <a:r>
            <a:rPr lang="hr-HR" sz="1000" b="0" kern="1200" dirty="0"/>
            <a:t>,</a:t>
          </a:r>
        </a:p>
        <a:p>
          <a:pPr marL="57150" lvl="1" indent="-57150" algn="l" defTabSz="444500">
            <a:lnSpc>
              <a:spcPct val="90000"/>
            </a:lnSpc>
            <a:spcBef>
              <a:spcPct val="0"/>
            </a:spcBef>
            <a:spcAft>
              <a:spcPct val="15000"/>
            </a:spcAft>
            <a:buChar char="•"/>
          </a:pPr>
          <a:r>
            <a:rPr lang="en-US" sz="1000" b="0" kern="1200" dirty="0"/>
            <a:t>Input-output table for Croatia, 2011; Eurostat</a:t>
          </a:r>
          <a:endParaRPr lang="hr-HR" sz="1000" b="0" kern="1200" dirty="0"/>
        </a:p>
        <a:p>
          <a:pPr marL="57150" lvl="1" indent="-57150" algn="l" defTabSz="444500">
            <a:lnSpc>
              <a:spcPct val="90000"/>
            </a:lnSpc>
            <a:spcBef>
              <a:spcPct val="0"/>
            </a:spcBef>
            <a:spcAft>
              <a:spcPct val="15000"/>
            </a:spcAft>
            <a:buChar char="•"/>
          </a:pPr>
          <a:r>
            <a:rPr lang="hr-HR" sz="1000" b="0" kern="1200" dirty="0" err="1"/>
            <a:t>Harmonization</a:t>
          </a:r>
          <a:r>
            <a:rPr lang="hr-HR" sz="1000" b="0" kern="1200" dirty="0"/>
            <a:t> </a:t>
          </a:r>
          <a:r>
            <a:rPr lang="hr-HR" sz="1000" b="0" kern="1200" dirty="0" err="1"/>
            <a:t>of</a:t>
          </a:r>
          <a:r>
            <a:rPr lang="hr-HR" sz="1000" b="0" kern="1200" dirty="0"/>
            <a:t> Table </a:t>
          </a:r>
          <a:r>
            <a:rPr lang="hr-HR" sz="1000" b="0" kern="1200" dirty="0" err="1"/>
            <a:t>Formats</a:t>
          </a:r>
          <a:endParaRPr lang="hr-HR" sz="1000" b="0" kern="1200" dirty="0"/>
        </a:p>
      </dsp:txBody>
      <dsp:txXfrm rot="-5400000">
        <a:off x="1057027" y="246854"/>
        <a:ext cx="4588721" cy="885697"/>
      </dsp:txXfrm>
    </dsp:sp>
    <dsp:sp modelId="{09AE646B-CA9A-4D12-A41D-C55D314BFA92}">
      <dsp:nvSpPr>
        <dsp:cNvPr id="0" name=""/>
        <dsp:cNvSpPr/>
      </dsp:nvSpPr>
      <dsp:spPr>
        <a:xfrm rot="5400000">
          <a:off x="-226505" y="1594842"/>
          <a:ext cx="1510038" cy="1057027"/>
        </a:xfrm>
        <a:prstGeom prst="chevron">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w="12700" cap="flat" cmpd="sng" algn="ctr">
          <a:solidFill>
            <a:schemeClr val="accent5">
              <a:hueOff val="-4050717"/>
              <a:satOff val="-275"/>
              <a:lumOff val="654"/>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REGIONALIZATION</a:t>
          </a:r>
          <a:endParaRPr lang="hr-HR" sz="1000" kern="1200" dirty="0"/>
        </a:p>
      </dsp:txBody>
      <dsp:txXfrm rot="-5400000">
        <a:off x="1" y="1896851"/>
        <a:ext cx="1057027" cy="453011"/>
      </dsp:txXfrm>
    </dsp:sp>
    <dsp:sp modelId="{438AEB85-C4B0-40C0-B6EC-DA59E1DBB744}">
      <dsp:nvSpPr>
        <dsp:cNvPr id="0" name=""/>
        <dsp:cNvSpPr/>
      </dsp:nvSpPr>
      <dsp:spPr>
        <a:xfrm rot="5400000">
          <a:off x="2884582" y="-459218"/>
          <a:ext cx="981525" cy="4636635"/>
        </a:xfrm>
        <a:prstGeom prst="round2SameRect">
          <a:avLst/>
        </a:prstGeom>
        <a:solidFill>
          <a:schemeClr val="lt1">
            <a:alpha val="90000"/>
            <a:hueOff val="0"/>
            <a:satOff val="0"/>
            <a:lumOff val="0"/>
            <a:alphaOff val="0"/>
          </a:schemeClr>
        </a:solidFill>
        <a:ln w="12700" cap="flat" cmpd="sng" algn="ctr">
          <a:solidFill>
            <a:schemeClr val="accent5">
              <a:hueOff val="-4050717"/>
              <a:satOff val="-275"/>
              <a:lumOff val="65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b="0" kern="1200" dirty="0"/>
            <a:t>Compilation of the Regional </a:t>
          </a:r>
          <a:r>
            <a:rPr lang="hr-HR" sz="1000" b="0" kern="1200" dirty="0" err="1"/>
            <a:t>Tourism</a:t>
          </a:r>
          <a:r>
            <a:rPr lang="hr-HR" sz="1000" b="0" kern="1200" dirty="0"/>
            <a:t> </a:t>
          </a:r>
          <a:r>
            <a:rPr lang="hr-HR" sz="1000" b="0" kern="1200" dirty="0" err="1"/>
            <a:t>satellite</a:t>
          </a:r>
          <a:r>
            <a:rPr lang="hr-HR" sz="1000" b="0" kern="1200" dirty="0"/>
            <a:t> </a:t>
          </a:r>
          <a:r>
            <a:rPr lang="hr-HR" sz="1000" b="0" kern="1200" dirty="0" err="1"/>
            <a:t>account</a:t>
          </a:r>
          <a:r>
            <a:rPr lang="hr-HR" sz="1000" b="0" kern="1200" dirty="0"/>
            <a:t> for </a:t>
          </a:r>
          <a:r>
            <a:rPr lang="hr-HR" sz="1000" b="0" kern="1200" dirty="0" err="1"/>
            <a:t>the</a:t>
          </a:r>
          <a:r>
            <a:rPr lang="hr-HR" sz="1000" b="0" kern="1200" dirty="0"/>
            <a:t> </a:t>
          </a:r>
          <a:r>
            <a:rPr lang="en-US" sz="1000" b="0" kern="1200" dirty="0"/>
            <a:t>City of Zagreb</a:t>
          </a:r>
          <a:r>
            <a:rPr lang="hr-HR" sz="1000" b="0" kern="1200" dirty="0"/>
            <a:t>, 2022</a:t>
          </a:r>
          <a:r>
            <a:rPr lang="en-US" sz="1000" b="0" kern="1200" dirty="0"/>
            <a:t>; Institute for tourism</a:t>
          </a:r>
          <a:endParaRPr lang="hr-HR" sz="1000" b="0" kern="1200" dirty="0"/>
        </a:p>
        <a:p>
          <a:pPr marL="57150" lvl="1" indent="-57150" algn="l" defTabSz="444500">
            <a:lnSpc>
              <a:spcPct val="90000"/>
            </a:lnSpc>
            <a:spcBef>
              <a:spcPct val="0"/>
            </a:spcBef>
            <a:spcAft>
              <a:spcPct val="15000"/>
            </a:spcAft>
            <a:buChar char="•"/>
          </a:pPr>
          <a:r>
            <a:rPr lang="en-US" sz="1000" b="0" kern="1200" dirty="0"/>
            <a:t>Adaptation of national input-output table for Croatia to regional level based on location </a:t>
          </a:r>
          <a:r>
            <a:rPr lang="hr-HR" sz="1000" b="0" kern="1200" dirty="0" err="1"/>
            <a:t>quotients</a:t>
          </a:r>
          <a:endParaRPr lang="hr-HR" sz="1000" b="0" kern="1200" dirty="0"/>
        </a:p>
      </dsp:txBody>
      <dsp:txXfrm rot="-5400000">
        <a:off x="1057027" y="1416251"/>
        <a:ext cx="4588721" cy="885697"/>
      </dsp:txXfrm>
    </dsp:sp>
    <dsp:sp modelId="{27803850-DA0C-4D8E-A04A-468B53149AC1}">
      <dsp:nvSpPr>
        <dsp:cNvPr id="0" name=""/>
        <dsp:cNvSpPr/>
      </dsp:nvSpPr>
      <dsp:spPr>
        <a:xfrm rot="5400000">
          <a:off x="-226505" y="2960760"/>
          <a:ext cx="1510038" cy="1057027"/>
        </a:xfrm>
        <a:prstGeom prst="chevron">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w="12700" cap="flat" cmpd="sng" algn="ctr">
          <a:solidFill>
            <a:schemeClr val="accent5">
              <a:hueOff val="-8101434"/>
              <a:satOff val="-551"/>
              <a:lumOff val="1307"/>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MODEL INTEGRATION</a:t>
          </a:r>
          <a:endParaRPr lang="hr-HR" sz="1000" kern="1200" dirty="0"/>
        </a:p>
      </dsp:txBody>
      <dsp:txXfrm rot="-5400000">
        <a:off x="1" y="3262769"/>
        <a:ext cx="1057027" cy="453011"/>
      </dsp:txXfrm>
    </dsp:sp>
    <dsp:sp modelId="{38A204E3-E9BC-4017-9746-25BAC92E166D}">
      <dsp:nvSpPr>
        <dsp:cNvPr id="0" name=""/>
        <dsp:cNvSpPr/>
      </dsp:nvSpPr>
      <dsp:spPr>
        <a:xfrm rot="5400000">
          <a:off x="2884582" y="906699"/>
          <a:ext cx="981525" cy="4636635"/>
        </a:xfrm>
        <a:prstGeom prst="round2SameRect">
          <a:avLst/>
        </a:prstGeom>
        <a:solidFill>
          <a:schemeClr val="lt1">
            <a:alpha val="90000"/>
            <a:hueOff val="0"/>
            <a:satOff val="0"/>
            <a:lumOff val="0"/>
            <a:alphaOff val="0"/>
          </a:schemeClr>
        </a:solidFill>
        <a:ln w="12700" cap="flat" cmpd="sng" algn="ctr">
          <a:solidFill>
            <a:schemeClr val="accent5">
              <a:hueOff val="-8101434"/>
              <a:satOff val="-551"/>
              <a:lumOff val="130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hr-HR" sz="1000" b="0" u="none" kern="1200" dirty="0" err="1"/>
            <a:t>Calculation</a:t>
          </a:r>
          <a:r>
            <a:rPr lang="hr-HR" sz="1000" b="0" u="none" kern="1200" dirty="0"/>
            <a:t> </a:t>
          </a:r>
          <a:r>
            <a:rPr lang="hr-HR" sz="1000" b="0" u="none" kern="1200" dirty="0" err="1"/>
            <a:t>of</a:t>
          </a:r>
          <a:r>
            <a:rPr lang="hr-HR" sz="1000" b="0" u="none" kern="1200" dirty="0"/>
            <a:t> </a:t>
          </a:r>
          <a:r>
            <a:rPr lang="hr-HR" sz="1000" b="0" u="none" kern="1200" dirty="0" err="1"/>
            <a:t>the</a:t>
          </a:r>
          <a:r>
            <a:rPr lang="hr-HR" sz="1000" b="0" u="none" kern="1200" dirty="0"/>
            <a:t> </a:t>
          </a:r>
          <a:r>
            <a:rPr lang="hr-HR" sz="1000" b="0" u="none" kern="1200" dirty="0" err="1"/>
            <a:t>Leontief</a:t>
          </a:r>
          <a:r>
            <a:rPr lang="hr-HR" sz="1000" b="0" u="none" kern="1200" dirty="0"/>
            <a:t> </a:t>
          </a:r>
          <a:r>
            <a:rPr lang="hr-HR" sz="1000" b="0" u="none" kern="1200" dirty="0" err="1"/>
            <a:t>Inverse</a:t>
          </a:r>
          <a:r>
            <a:rPr lang="hr-HR" sz="1000" b="0" u="none" kern="1200" dirty="0"/>
            <a:t> </a:t>
          </a:r>
          <a:r>
            <a:rPr lang="hr-HR" sz="1000" b="0" u="none" kern="1200" dirty="0" err="1"/>
            <a:t>Matrix</a:t>
          </a:r>
          <a:r>
            <a:rPr lang="en-US" sz="1000" b="0" u="none" kern="1200" dirty="0"/>
            <a:t> for 2021 (under the assumption of stable technical coefficients)</a:t>
          </a:r>
          <a:endParaRPr lang="hr-HR" sz="1000" b="0" kern="1200" dirty="0"/>
        </a:p>
        <a:p>
          <a:pPr marL="57150" lvl="1" indent="-57150" algn="l" defTabSz="444500">
            <a:lnSpc>
              <a:spcPct val="90000"/>
            </a:lnSpc>
            <a:spcBef>
              <a:spcPct val="0"/>
            </a:spcBef>
            <a:spcAft>
              <a:spcPct val="15000"/>
            </a:spcAft>
            <a:buFont typeface="Arial" panose="020B0604020202020204" pitchFamily="34" charset="0"/>
            <a:buChar char="•"/>
          </a:pPr>
          <a:r>
            <a:rPr lang="hr-HR" sz="1000" b="0" u="none" kern="1200" dirty="0" err="1"/>
            <a:t>Quantification</a:t>
          </a:r>
          <a:r>
            <a:rPr lang="hr-HR" sz="1000" b="0" u="none" kern="1200" dirty="0"/>
            <a:t> </a:t>
          </a:r>
          <a:r>
            <a:rPr lang="hr-HR" sz="1000" b="0" u="none" kern="1200" dirty="0" err="1"/>
            <a:t>of</a:t>
          </a:r>
          <a:r>
            <a:rPr lang="hr-HR" sz="1000" b="0" u="none" kern="1200" dirty="0"/>
            <a:t> total </a:t>
          </a:r>
          <a:r>
            <a:rPr lang="hr-HR" sz="1000" b="0" u="none" kern="1200" dirty="0" err="1"/>
            <a:t>production</a:t>
          </a:r>
          <a:r>
            <a:rPr lang="hr-HR" sz="1000" b="0" u="none" kern="1200" dirty="0"/>
            <a:t> </a:t>
          </a:r>
          <a:r>
            <a:rPr lang="hr-HR" sz="1000" b="0" u="none" kern="1200" dirty="0" err="1"/>
            <a:t>generated</a:t>
          </a:r>
          <a:r>
            <a:rPr lang="hr-HR" sz="1000" b="0" u="none" kern="1200" dirty="0"/>
            <a:t> </a:t>
          </a:r>
          <a:r>
            <a:rPr lang="hr-HR" sz="1000" b="0" u="none" kern="1200" dirty="0" err="1"/>
            <a:t>by</a:t>
          </a:r>
          <a:r>
            <a:rPr lang="hr-HR" sz="1000" b="0" u="none" kern="1200" dirty="0"/>
            <a:t> </a:t>
          </a:r>
          <a:r>
            <a:rPr lang="hr-HR" sz="1000" b="0" u="none" kern="1200" dirty="0" err="1"/>
            <a:t>internal</a:t>
          </a:r>
          <a:r>
            <a:rPr lang="hr-HR" sz="1000" b="0" u="none" kern="1200" dirty="0"/>
            <a:t> </a:t>
          </a:r>
          <a:r>
            <a:rPr lang="hr-HR" sz="1000" b="0" u="none" kern="1200" dirty="0" err="1"/>
            <a:t>tourism</a:t>
          </a:r>
          <a:r>
            <a:rPr lang="hr-HR" sz="1000" b="0" u="none" kern="1200" dirty="0"/>
            <a:t> </a:t>
          </a:r>
          <a:r>
            <a:rPr lang="hr-HR" sz="1000" b="0" u="none" kern="1200" dirty="0" err="1"/>
            <a:t>consumption</a:t>
          </a:r>
          <a:endParaRPr lang="hr-HR" sz="1000" b="0" u="none" kern="1200" dirty="0"/>
        </a:p>
      </dsp:txBody>
      <dsp:txXfrm rot="-5400000">
        <a:off x="1057027" y="2782168"/>
        <a:ext cx="4588721" cy="885697"/>
      </dsp:txXfrm>
    </dsp:sp>
    <dsp:sp modelId="{98783CF4-AFC0-49E4-B14E-DE7A12FC651A}">
      <dsp:nvSpPr>
        <dsp:cNvPr id="0" name=""/>
        <dsp:cNvSpPr/>
      </dsp:nvSpPr>
      <dsp:spPr>
        <a:xfrm rot="5400000">
          <a:off x="-226505" y="4326678"/>
          <a:ext cx="1510038" cy="1057027"/>
        </a:xfrm>
        <a:prstGeom prst="chevron">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w="12700" cap="flat" cmpd="sng" algn="ctr">
          <a:solidFill>
            <a:schemeClr val="accent5">
              <a:hueOff val="-12152150"/>
              <a:satOff val="-826"/>
              <a:lumOff val="196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FORECASTING</a:t>
          </a:r>
          <a:endParaRPr lang="hr-HR" sz="1000" kern="1200" dirty="0"/>
        </a:p>
      </dsp:txBody>
      <dsp:txXfrm rot="-5400000">
        <a:off x="1" y="4628687"/>
        <a:ext cx="1057027" cy="453011"/>
      </dsp:txXfrm>
    </dsp:sp>
    <dsp:sp modelId="{B34048C0-F6D8-47C7-A7E6-C34392EF3531}">
      <dsp:nvSpPr>
        <dsp:cNvPr id="0" name=""/>
        <dsp:cNvSpPr/>
      </dsp:nvSpPr>
      <dsp:spPr>
        <a:xfrm rot="5400000">
          <a:off x="2884582" y="2272617"/>
          <a:ext cx="981525" cy="4636635"/>
        </a:xfrm>
        <a:prstGeom prst="round2SameRect">
          <a:avLst/>
        </a:prstGeom>
        <a:solidFill>
          <a:schemeClr val="lt1">
            <a:alpha val="90000"/>
            <a:hueOff val="0"/>
            <a:satOff val="0"/>
            <a:lumOff val="0"/>
            <a:alphaOff val="0"/>
          </a:schemeClr>
        </a:solidFill>
        <a:ln w="12700" cap="flat" cmpd="sng" algn="ctr">
          <a:solidFill>
            <a:schemeClr val="accent5">
              <a:hueOff val="-12152150"/>
              <a:satOff val="-826"/>
              <a:lumOff val="196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b="0" u="none" kern="1200" dirty="0"/>
            <a:t>Estimation </a:t>
          </a:r>
          <a:r>
            <a:rPr lang="hr-HR" sz="1000" b="0" u="none" kern="1200" dirty="0" err="1"/>
            <a:t>of</a:t>
          </a:r>
          <a:r>
            <a:rPr lang="hr-HR" sz="1000" b="0" u="none" kern="1200" dirty="0"/>
            <a:t> </a:t>
          </a:r>
          <a:r>
            <a:rPr lang="hr-HR" sz="1000" b="0" u="none" kern="1200" dirty="0" err="1"/>
            <a:t>the</a:t>
          </a:r>
          <a:r>
            <a:rPr lang="hr-HR" sz="1000" b="0" u="none" kern="1200" dirty="0"/>
            <a:t> Regional </a:t>
          </a:r>
          <a:r>
            <a:rPr lang="hr-HR" sz="1000" b="0" u="none" kern="1200" dirty="0" err="1"/>
            <a:t>Tourism</a:t>
          </a:r>
          <a:r>
            <a:rPr lang="hr-HR" sz="1000" b="0" u="none" kern="1200" dirty="0"/>
            <a:t> </a:t>
          </a:r>
          <a:r>
            <a:rPr lang="hr-HR" sz="1000" b="0" u="none" kern="1200" dirty="0" err="1"/>
            <a:t>Satellite</a:t>
          </a:r>
          <a:r>
            <a:rPr lang="hr-HR" sz="1000" b="0" u="none" kern="1200" dirty="0"/>
            <a:t> </a:t>
          </a:r>
          <a:r>
            <a:rPr lang="hr-HR" sz="1000" b="0" u="none" kern="1200" dirty="0" err="1"/>
            <a:t>Account</a:t>
          </a:r>
          <a:r>
            <a:rPr lang="hr-HR" sz="1000" b="0" u="none" kern="1200" dirty="0"/>
            <a:t> (RTSA) for </a:t>
          </a:r>
          <a:r>
            <a:rPr lang="hr-HR" sz="1000" b="0" u="none" kern="1200" dirty="0" err="1"/>
            <a:t>the</a:t>
          </a:r>
          <a:r>
            <a:rPr lang="hr-HR" sz="1000" b="0" u="none" kern="1200" dirty="0"/>
            <a:t> City </a:t>
          </a:r>
          <a:r>
            <a:rPr lang="hr-HR" sz="1000" b="0" u="none" kern="1200" dirty="0" err="1"/>
            <a:t>of</a:t>
          </a:r>
          <a:r>
            <a:rPr lang="hr-HR" sz="1000" b="0" u="none" kern="1200" dirty="0"/>
            <a:t> Zagreb </a:t>
          </a:r>
          <a:r>
            <a:rPr lang="en-US" sz="1000" b="0" u="none" kern="1200" dirty="0"/>
            <a:t>for </a:t>
          </a:r>
          <a:r>
            <a:rPr lang="hr-HR" sz="1000" b="0" u="none" kern="1200" dirty="0"/>
            <a:t>2024, </a:t>
          </a:r>
          <a:r>
            <a:rPr lang="hr-HR" sz="1000" b="0" u="none" kern="1200" dirty="0" err="1"/>
            <a:t>based</a:t>
          </a:r>
          <a:r>
            <a:rPr lang="hr-HR" sz="1000" b="0" u="none" kern="1200" dirty="0"/>
            <a:t> on </a:t>
          </a:r>
          <a:r>
            <a:rPr lang="hr-HR" sz="1000" b="0" u="none" kern="1200" dirty="0" err="1"/>
            <a:t>physical</a:t>
          </a:r>
          <a:r>
            <a:rPr lang="hr-HR" sz="1000" b="0" u="none" kern="1200" dirty="0"/>
            <a:t> </a:t>
          </a:r>
          <a:r>
            <a:rPr lang="hr-HR" sz="1000" b="0" u="none" kern="1200" dirty="0" err="1"/>
            <a:t>growth</a:t>
          </a:r>
          <a:r>
            <a:rPr lang="hr-HR" sz="1000" b="0" u="none" kern="1200" dirty="0"/>
            <a:t> </a:t>
          </a:r>
          <a:r>
            <a:rPr lang="hr-HR" sz="1000" b="0" u="none" kern="1200" dirty="0" err="1"/>
            <a:t>indices</a:t>
          </a:r>
          <a:r>
            <a:rPr lang="hr-HR" sz="1000" b="0" u="none" kern="1200" dirty="0"/>
            <a:t> </a:t>
          </a:r>
          <a:r>
            <a:rPr lang="hr-HR" sz="1000" b="0" u="none" kern="1200" dirty="0" err="1"/>
            <a:t>of</a:t>
          </a:r>
          <a:r>
            <a:rPr lang="hr-HR" sz="1000" b="0" u="none" kern="1200" dirty="0"/>
            <a:t> </a:t>
          </a:r>
          <a:r>
            <a:rPr lang="hr-HR" sz="1000" b="0" u="none" kern="1200" dirty="0" err="1"/>
            <a:t>overnight</a:t>
          </a:r>
          <a:r>
            <a:rPr lang="hr-HR" sz="1000" b="0" u="none" kern="1200" dirty="0"/>
            <a:t> </a:t>
          </a:r>
          <a:r>
            <a:rPr lang="hr-HR" sz="1000" b="0" u="none" kern="1200" dirty="0" err="1"/>
            <a:t>stays</a:t>
          </a:r>
          <a:r>
            <a:rPr lang="hr-HR" sz="1000" b="0" u="none" kern="1200" dirty="0"/>
            <a:t> </a:t>
          </a:r>
          <a:r>
            <a:rPr lang="hr-HR" sz="1000" b="0" u="none" kern="1200" dirty="0" err="1"/>
            <a:t>and</a:t>
          </a:r>
          <a:r>
            <a:rPr lang="hr-HR" sz="1000" b="0" u="none" kern="1200" dirty="0"/>
            <a:t> </a:t>
          </a:r>
          <a:r>
            <a:rPr lang="hr-HR" sz="1000" b="0" u="none" kern="1200" dirty="0" err="1"/>
            <a:t>inflation</a:t>
          </a:r>
          <a:r>
            <a:rPr lang="hr-HR" sz="1000" b="0" u="none" kern="1200" dirty="0"/>
            <a:t> </a:t>
          </a:r>
          <a:r>
            <a:rPr lang="hr-HR" sz="1000" b="0" u="none" kern="1200" dirty="0" err="1"/>
            <a:t>rates</a:t>
          </a:r>
          <a:r>
            <a:rPr lang="en-US" sz="1000" b="0" u="none" kern="1200" dirty="0"/>
            <a:t> (</a:t>
          </a:r>
          <a:r>
            <a:rPr lang="hr-HR" sz="1000" kern="1200" dirty="0" err="1"/>
            <a:t>assuming</a:t>
          </a:r>
          <a:r>
            <a:rPr lang="hr-HR" sz="1000" kern="1200" dirty="0"/>
            <a:t> </a:t>
          </a:r>
          <a:r>
            <a:rPr lang="hr-HR" sz="1000" kern="1200" dirty="0" err="1"/>
            <a:t>that</a:t>
          </a:r>
          <a:r>
            <a:rPr lang="hr-HR" sz="1000" kern="1200" dirty="0"/>
            <a:t> </a:t>
          </a:r>
          <a:r>
            <a:rPr lang="hr-HR" sz="1000" kern="1200" dirty="0" err="1"/>
            <a:t>real</a:t>
          </a:r>
          <a:r>
            <a:rPr lang="hr-HR" sz="1000" kern="1200" dirty="0"/>
            <a:t> </a:t>
          </a:r>
          <a:r>
            <a:rPr lang="hr-HR" sz="1000" kern="1200" dirty="0" err="1"/>
            <a:t>average</a:t>
          </a:r>
          <a:r>
            <a:rPr lang="hr-HR" sz="1000" kern="1200" dirty="0"/>
            <a:t> </a:t>
          </a:r>
          <a:r>
            <a:rPr lang="hr-HR" sz="1000" kern="1200" dirty="0" err="1"/>
            <a:t>visitor</a:t>
          </a:r>
          <a:r>
            <a:rPr lang="hr-HR" sz="1000" kern="1200" dirty="0"/>
            <a:t> </a:t>
          </a:r>
          <a:r>
            <a:rPr lang="hr-HR" sz="1000" kern="1200" dirty="0" err="1"/>
            <a:t>expenditure</a:t>
          </a:r>
          <a:r>
            <a:rPr lang="hr-HR" sz="1000" kern="1200" dirty="0"/>
            <a:t> </a:t>
          </a:r>
          <a:r>
            <a:rPr lang="hr-HR" sz="1000" kern="1200" dirty="0" err="1"/>
            <a:t>remains</a:t>
          </a:r>
          <a:r>
            <a:rPr lang="hr-HR" sz="1000" kern="1200" dirty="0"/>
            <a:t> </a:t>
          </a:r>
          <a:r>
            <a:rPr lang="hr-HR" sz="1000" kern="1200" dirty="0" err="1"/>
            <a:t>constant</a:t>
          </a:r>
          <a:r>
            <a:rPr lang="en-US" sz="1000" b="0" u="none" kern="1200" dirty="0"/>
            <a:t>)</a:t>
          </a:r>
          <a:endParaRPr lang="hr-HR" sz="1000" b="0" kern="1200" dirty="0"/>
        </a:p>
        <a:p>
          <a:pPr marL="57150" lvl="1" indent="-57150" algn="l" defTabSz="444500">
            <a:lnSpc>
              <a:spcPct val="90000"/>
            </a:lnSpc>
            <a:spcBef>
              <a:spcPct val="0"/>
            </a:spcBef>
            <a:spcAft>
              <a:spcPct val="15000"/>
            </a:spcAft>
            <a:buFont typeface="Arial" panose="020B0604020202020204" pitchFamily="34" charset="0"/>
            <a:buChar char="•"/>
          </a:pPr>
          <a:r>
            <a:rPr lang="hr-HR" sz="1000" b="0" u="none" kern="1200" dirty="0" err="1"/>
            <a:t>Quantification</a:t>
          </a:r>
          <a:r>
            <a:rPr lang="hr-HR" sz="1000" b="0" u="none" kern="1200" dirty="0"/>
            <a:t> </a:t>
          </a:r>
          <a:r>
            <a:rPr lang="hr-HR" sz="1000" b="0" u="none" kern="1200" dirty="0" err="1"/>
            <a:t>of</a:t>
          </a:r>
          <a:r>
            <a:rPr lang="hr-HR" sz="1000" b="0" u="none" kern="1200" dirty="0"/>
            <a:t> total </a:t>
          </a:r>
          <a:r>
            <a:rPr lang="hr-HR" sz="1000" b="0" u="none" kern="1200" dirty="0" err="1"/>
            <a:t>production</a:t>
          </a:r>
          <a:r>
            <a:rPr lang="hr-HR" sz="1000" b="0" u="none" kern="1200" dirty="0"/>
            <a:t> </a:t>
          </a:r>
          <a:r>
            <a:rPr lang="hr-HR" sz="1000" b="0" u="none" kern="1200" dirty="0" err="1"/>
            <a:t>generated</a:t>
          </a:r>
          <a:r>
            <a:rPr lang="hr-HR" sz="1000" b="0" u="none" kern="1200" dirty="0"/>
            <a:t> </a:t>
          </a:r>
          <a:r>
            <a:rPr lang="hr-HR" sz="1000" b="0" u="none" kern="1200" dirty="0" err="1"/>
            <a:t>by</a:t>
          </a:r>
          <a:r>
            <a:rPr lang="hr-HR" sz="1000" b="0" u="none" kern="1200" dirty="0"/>
            <a:t> </a:t>
          </a:r>
          <a:r>
            <a:rPr lang="hr-HR" sz="1000" b="0" u="none" kern="1200" dirty="0" err="1"/>
            <a:t>internal</a:t>
          </a:r>
          <a:r>
            <a:rPr lang="hr-HR" sz="1000" b="0" u="none" kern="1200" dirty="0"/>
            <a:t> </a:t>
          </a:r>
          <a:r>
            <a:rPr lang="hr-HR" sz="1000" b="0" u="none" kern="1200" dirty="0" err="1"/>
            <a:t>tourism</a:t>
          </a:r>
          <a:r>
            <a:rPr lang="hr-HR" sz="1000" b="0" u="none" kern="1200" dirty="0"/>
            <a:t> </a:t>
          </a:r>
          <a:r>
            <a:rPr lang="hr-HR" sz="1000" b="0" u="none" kern="1200" dirty="0" err="1"/>
            <a:t>consumption</a:t>
          </a:r>
          <a:r>
            <a:rPr lang="hr-HR" sz="1000" b="0" u="none" kern="1200" dirty="0"/>
            <a:t>, </a:t>
          </a:r>
          <a:r>
            <a:rPr lang="hr-HR" sz="1000" b="0" u="none" kern="1200" dirty="0" err="1"/>
            <a:t>based</a:t>
          </a:r>
          <a:r>
            <a:rPr lang="hr-HR" sz="1000" b="0" u="none" kern="1200" dirty="0"/>
            <a:t> on </a:t>
          </a:r>
          <a:r>
            <a:rPr lang="hr-HR" sz="1000" b="0" u="none" kern="1200" dirty="0" err="1"/>
            <a:t>the</a:t>
          </a:r>
          <a:r>
            <a:rPr lang="hr-HR" sz="1000" b="0" u="none" kern="1200" dirty="0"/>
            <a:t> 2021 </a:t>
          </a:r>
          <a:r>
            <a:rPr lang="hr-HR" sz="1000" b="0" u="none" kern="1200" dirty="0" err="1"/>
            <a:t>Leontief</a:t>
          </a:r>
          <a:r>
            <a:rPr lang="hr-HR" sz="1000" b="0" u="none" kern="1200" dirty="0"/>
            <a:t> </a:t>
          </a:r>
          <a:r>
            <a:rPr lang="hr-HR" sz="1000" b="0" u="none" kern="1200" dirty="0" err="1"/>
            <a:t>Inverse</a:t>
          </a:r>
          <a:r>
            <a:rPr lang="hr-HR" sz="1000" b="0" u="none" kern="1200" dirty="0"/>
            <a:t> </a:t>
          </a:r>
          <a:r>
            <a:rPr lang="hr-HR" sz="1000" b="0" u="none" kern="1200" dirty="0" err="1"/>
            <a:t>Matrix</a:t>
          </a:r>
          <a:r>
            <a:rPr lang="hr-HR" sz="1000" b="0" u="none" kern="1200" dirty="0"/>
            <a:t>.</a:t>
          </a:r>
        </a:p>
      </dsp:txBody>
      <dsp:txXfrm rot="-5400000">
        <a:off x="1057027" y="4148086"/>
        <a:ext cx="4588721" cy="88569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A688BB46-C7CE-4591-AAE6-B61639EC741B}" type="datetimeFigureOut">
              <a:rPr lang="hr-HR" smtClean="0"/>
              <a:t>31.8.2026.</a:t>
            </a:fld>
            <a:endParaRPr lang="hr-HR"/>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514321F9-6D34-43E1-8C3F-B7CFFAD0D5A4}" type="slidenum">
              <a:rPr lang="hr-HR" smtClean="0"/>
              <a:t>‹#›</a:t>
            </a:fld>
            <a:endParaRPr lang="hr-HR"/>
          </a:p>
        </p:txBody>
      </p:sp>
    </p:spTree>
    <p:extLst>
      <p:ext uri="{BB962C8B-B14F-4D97-AF65-F5344CB8AC3E}">
        <p14:creationId xmlns:p14="http://schemas.microsoft.com/office/powerpoint/2010/main" val="1193751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14321F9-6D34-43E1-8C3F-B7CFFAD0D5A4}" type="slidenum">
              <a:rPr lang="hr-HR" smtClean="0"/>
              <a:t>1</a:t>
            </a:fld>
            <a:endParaRPr lang="hr-HR"/>
          </a:p>
        </p:txBody>
      </p:sp>
    </p:spTree>
    <p:extLst>
      <p:ext uri="{BB962C8B-B14F-4D97-AF65-F5344CB8AC3E}">
        <p14:creationId xmlns:p14="http://schemas.microsoft.com/office/powerpoint/2010/main" val="279045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14321F9-6D34-43E1-8C3F-B7CFFAD0D5A4}" type="slidenum">
              <a:rPr lang="hr-HR" smtClean="0"/>
              <a:t>3</a:t>
            </a:fld>
            <a:endParaRPr lang="hr-HR"/>
          </a:p>
        </p:txBody>
      </p:sp>
    </p:spTree>
    <p:extLst>
      <p:ext uri="{BB962C8B-B14F-4D97-AF65-F5344CB8AC3E}">
        <p14:creationId xmlns:p14="http://schemas.microsoft.com/office/powerpoint/2010/main" val="1698616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2D436-8EEA-D4AA-8277-90B60D278E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r-HR"/>
          </a:p>
        </p:txBody>
      </p:sp>
      <p:sp>
        <p:nvSpPr>
          <p:cNvPr id="3" name="Subtitle 2">
            <a:extLst>
              <a:ext uri="{FF2B5EF4-FFF2-40B4-BE49-F238E27FC236}">
                <a16:creationId xmlns:a16="http://schemas.microsoft.com/office/drawing/2014/main" id="{E7943378-AE60-6B62-242D-7FF6B6953B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HR"/>
          </a:p>
        </p:txBody>
      </p:sp>
      <p:sp>
        <p:nvSpPr>
          <p:cNvPr id="4" name="Date Placeholder 3">
            <a:extLst>
              <a:ext uri="{FF2B5EF4-FFF2-40B4-BE49-F238E27FC236}">
                <a16:creationId xmlns:a16="http://schemas.microsoft.com/office/drawing/2014/main" id="{BA468343-BAA8-91F0-257E-4865B0DAA270}"/>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5" name="Footer Placeholder 4">
            <a:extLst>
              <a:ext uri="{FF2B5EF4-FFF2-40B4-BE49-F238E27FC236}">
                <a16:creationId xmlns:a16="http://schemas.microsoft.com/office/drawing/2014/main" id="{4A2E7878-0C83-4239-C7D8-59F5EC479697}"/>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3EE1A705-A715-7443-5016-D42641752177}"/>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607483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28AAE-1AEF-9C4C-9332-83BFB9384BA4}"/>
              </a:ext>
            </a:extLst>
          </p:cNvPr>
          <p:cNvSpPr>
            <a:spLocks noGrp="1"/>
          </p:cNvSpPr>
          <p:nvPr>
            <p:ph type="title"/>
          </p:nvPr>
        </p:nvSpPr>
        <p:spPr/>
        <p:txBody>
          <a:bodyPr/>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F949521B-C544-4ED0-90A0-DDC6DE7349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8E27CF1E-0C05-8413-606A-8EF4CD596492}"/>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5" name="Footer Placeholder 4">
            <a:extLst>
              <a:ext uri="{FF2B5EF4-FFF2-40B4-BE49-F238E27FC236}">
                <a16:creationId xmlns:a16="http://schemas.microsoft.com/office/drawing/2014/main" id="{CD7241F9-AE77-071C-5DD9-415AAB94E2A4}"/>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D4A5DB29-EB60-2291-D30E-A7B4F1D8F9E8}"/>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3139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23524E-E8E8-56CC-98E2-FC8931848EA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F1EAF623-6E51-573A-77D2-DAF7324D3B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F7BAB89E-8C9F-90AA-282B-BD4857808CE1}"/>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5" name="Footer Placeholder 4">
            <a:extLst>
              <a:ext uri="{FF2B5EF4-FFF2-40B4-BE49-F238E27FC236}">
                <a16:creationId xmlns:a16="http://schemas.microsoft.com/office/drawing/2014/main" id="{220B7726-09E5-C921-7073-1E4CB0EF8196}"/>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BD403897-0A8B-174F-C782-1A0F9D607AB5}"/>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1468001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619C-B122-1B6B-CD12-09ADF5DEF5A0}"/>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A50D0A84-5610-966D-997D-54EA822065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756DD335-A3EC-9745-5206-1D976DA2D4AD}"/>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5" name="Footer Placeholder 4">
            <a:extLst>
              <a:ext uri="{FF2B5EF4-FFF2-40B4-BE49-F238E27FC236}">
                <a16:creationId xmlns:a16="http://schemas.microsoft.com/office/drawing/2014/main" id="{04787674-AF61-7BC6-8411-D2092038E2D7}"/>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7D64D013-ADFC-F0EF-F424-AAF31FEB9B6A}"/>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2307188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81CA6-D400-F408-F94F-C87D05413C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r-HR"/>
          </a:p>
        </p:txBody>
      </p:sp>
      <p:sp>
        <p:nvSpPr>
          <p:cNvPr id="3" name="Text Placeholder 2">
            <a:extLst>
              <a:ext uri="{FF2B5EF4-FFF2-40B4-BE49-F238E27FC236}">
                <a16:creationId xmlns:a16="http://schemas.microsoft.com/office/drawing/2014/main" id="{E6D24B77-6D2B-8B8B-14F5-24148F506D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7B679A-B568-F22B-D843-40B290CCB2BB}"/>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5" name="Footer Placeholder 4">
            <a:extLst>
              <a:ext uri="{FF2B5EF4-FFF2-40B4-BE49-F238E27FC236}">
                <a16:creationId xmlns:a16="http://schemas.microsoft.com/office/drawing/2014/main" id="{3644681E-26AC-2AC1-0F2E-EC16886E3D26}"/>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0CB59D42-015E-0549-4999-886F2B537B5B}"/>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236023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ED373-B09C-73E2-2C2C-C290F7FF67A6}"/>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BBA37055-8F28-0DDF-C6FC-670A1A6658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a:extLst>
              <a:ext uri="{FF2B5EF4-FFF2-40B4-BE49-F238E27FC236}">
                <a16:creationId xmlns:a16="http://schemas.microsoft.com/office/drawing/2014/main" id="{AA17E258-CA1D-D0E7-5EC8-87AD7C59C7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a:extLst>
              <a:ext uri="{FF2B5EF4-FFF2-40B4-BE49-F238E27FC236}">
                <a16:creationId xmlns:a16="http://schemas.microsoft.com/office/drawing/2014/main" id="{99F3ECB7-CF1C-3380-AE3E-1336325C2FBF}"/>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6" name="Footer Placeholder 5">
            <a:extLst>
              <a:ext uri="{FF2B5EF4-FFF2-40B4-BE49-F238E27FC236}">
                <a16:creationId xmlns:a16="http://schemas.microsoft.com/office/drawing/2014/main" id="{BADE1738-3570-EE39-9FD9-6F5217270835}"/>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6038318D-0FD3-D177-6623-14437F03AB5B}"/>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1981846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04BA5-54FB-ECB8-E80D-97AAB0CB492F}"/>
              </a:ext>
            </a:extLst>
          </p:cNvPr>
          <p:cNvSpPr>
            <a:spLocks noGrp="1"/>
          </p:cNvSpPr>
          <p:nvPr>
            <p:ph type="title"/>
          </p:nvPr>
        </p:nvSpPr>
        <p:spPr>
          <a:xfrm>
            <a:off x="839788" y="365125"/>
            <a:ext cx="10515600" cy="1325563"/>
          </a:xfrm>
        </p:spPr>
        <p:txBody>
          <a:bodyPr/>
          <a:lstStyle/>
          <a:p>
            <a:r>
              <a:rPr lang="en-US"/>
              <a:t>Click to edit Master title style</a:t>
            </a:r>
            <a:endParaRPr lang="hr-HR"/>
          </a:p>
        </p:txBody>
      </p:sp>
      <p:sp>
        <p:nvSpPr>
          <p:cNvPr id="3" name="Text Placeholder 2">
            <a:extLst>
              <a:ext uri="{FF2B5EF4-FFF2-40B4-BE49-F238E27FC236}">
                <a16:creationId xmlns:a16="http://schemas.microsoft.com/office/drawing/2014/main" id="{B8660D01-9C5B-933E-CEB9-0902B5766B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2B6293-8F79-4405-EB75-CA91C1D85C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a:extLst>
              <a:ext uri="{FF2B5EF4-FFF2-40B4-BE49-F238E27FC236}">
                <a16:creationId xmlns:a16="http://schemas.microsoft.com/office/drawing/2014/main" id="{CA748A78-5F57-2711-2B73-9876B05859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7BBF12-9B70-EC31-41A9-03ABF78070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a:extLst>
              <a:ext uri="{FF2B5EF4-FFF2-40B4-BE49-F238E27FC236}">
                <a16:creationId xmlns:a16="http://schemas.microsoft.com/office/drawing/2014/main" id="{84418269-6234-500B-E7F0-DDF867500AA2}"/>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8" name="Footer Placeholder 7">
            <a:extLst>
              <a:ext uri="{FF2B5EF4-FFF2-40B4-BE49-F238E27FC236}">
                <a16:creationId xmlns:a16="http://schemas.microsoft.com/office/drawing/2014/main" id="{121350C4-F21B-1806-3A96-C7AEAB5195A3}"/>
              </a:ext>
            </a:extLst>
          </p:cNvPr>
          <p:cNvSpPr>
            <a:spLocks noGrp="1"/>
          </p:cNvSpPr>
          <p:nvPr>
            <p:ph type="ftr" sz="quarter" idx="11"/>
          </p:nvPr>
        </p:nvSpPr>
        <p:spPr/>
        <p:txBody>
          <a:bodyPr/>
          <a:lstStyle/>
          <a:p>
            <a:endParaRPr lang="hr-HR"/>
          </a:p>
        </p:txBody>
      </p:sp>
      <p:sp>
        <p:nvSpPr>
          <p:cNvPr id="9" name="Slide Number Placeholder 8">
            <a:extLst>
              <a:ext uri="{FF2B5EF4-FFF2-40B4-BE49-F238E27FC236}">
                <a16:creationId xmlns:a16="http://schemas.microsoft.com/office/drawing/2014/main" id="{C7240841-A49D-BDEA-48DF-BF6BFD873F9A}"/>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2699778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080AA-3DE9-8FCF-837B-0279C5C47C00}"/>
              </a:ext>
            </a:extLst>
          </p:cNvPr>
          <p:cNvSpPr>
            <a:spLocks noGrp="1"/>
          </p:cNvSpPr>
          <p:nvPr>
            <p:ph type="title"/>
          </p:nvPr>
        </p:nvSpPr>
        <p:spPr/>
        <p:txBody>
          <a:bodyPr/>
          <a:lstStyle/>
          <a:p>
            <a:r>
              <a:rPr lang="en-US"/>
              <a:t>Click to edit Master title style</a:t>
            </a:r>
            <a:endParaRPr lang="hr-HR"/>
          </a:p>
        </p:txBody>
      </p:sp>
      <p:sp>
        <p:nvSpPr>
          <p:cNvPr id="3" name="Date Placeholder 2">
            <a:extLst>
              <a:ext uri="{FF2B5EF4-FFF2-40B4-BE49-F238E27FC236}">
                <a16:creationId xmlns:a16="http://schemas.microsoft.com/office/drawing/2014/main" id="{C85DF0A6-A568-3B6E-4EFA-BB580F35AB56}"/>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4" name="Footer Placeholder 3">
            <a:extLst>
              <a:ext uri="{FF2B5EF4-FFF2-40B4-BE49-F238E27FC236}">
                <a16:creationId xmlns:a16="http://schemas.microsoft.com/office/drawing/2014/main" id="{77F98995-534D-7535-4F8A-144C883EC29B}"/>
              </a:ext>
            </a:extLst>
          </p:cNvPr>
          <p:cNvSpPr>
            <a:spLocks noGrp="1"/>
          </p:cNvSpPr>
          <p:nvPr>
            <p:ph type="ftr" sz="quarter" idx="11"/>
          </p:nvPr>
        </p:nvSpPr>
        <p:spPr/>
        <p:txBody>
          <a:bodyPr/>
          <a:lstStyle/>
          <a:p>
            <a:endParaRPr lang="hr-HR"/>
          </a:p>
        </p:txBody>
      </p:sp>
      <p:sp>
        <p:nvSpPr>
          <p:cNvPr id="5" name="Slide Number Placeholder 4">
            <a:extLst>
              <a:ext uri="{FF2B5EF4-FFF2-40B4-BE49-F238E27FC236}">
                <a16:creationId xmlns:a16="http://schemas.microsoft.com/office/drawing/2014/main" id="{84EC1844-D590-DFFA-6EF8-1A934C447282}"/>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929244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8BDD4C-577D-4AFB-41E4-FD280B93290E}"/>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3" name="Footer Placeholder 2">
            <a:extLst>
              <a:ext uri="{FF2B5EF4-FFF2-40B4-BE49-F238E27FC236}">
                <a16:creationId xmlns:a16="http://schemas.microsoft.com/office/drawing/2014/main" id="{9E43F27A-50BD-893E-69A4-54347DFCF8D5}"/>
              </a:ext>
            </a:extLst>
          </p:cNvPr>
          <p:cNvSpPr>
            <a:spLocks noGrp="1"/>
          </p:cNvSpPr>
          <p:nvPr>
            <p:ph type="ftr" sz="quarter" idx="11"/>
          </p:nvPr>
        </p:nvSpPr>
        <p:spPr/>
        <p:txBody>
          <a:bodyPr/>
          <a:lstStyle/>
          <a:p>
            <a:endParaRPr lang="hr-HR"/>
          </a:p>
        </p:txBody>
      </p:sp>
      <p:sp>
        <p:nvSpPr>
          <p:cNvPr id="4" name="Slide Number Placeholder 3">
            <a:extLst>
              <a:ext uri="{FF2B5EF4-FFF2-40B4-BE49-F238E27FC236}">
                <a16:creationId xmlns:a16="http://schemas.microsoft.com/office/drawing/2014/main" id="{C8136212-4839-AAC0-44E0-00DD139DFDF3}"/>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2366622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F5AB4-422C-0B7C-C17B-1CE5AC516C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Content Placeholder 2">
            <a:extLst>
              <a:ext uri="{FF2B5EF4-FFF2-40B4-BE49-F238E27FC236}">
                <a16:creationId xmlns:a16="http://schemas.microsoft.com/office/drawing/2014/main" id="{E7EC4A52-B3B0-B124-0277-06057BE843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a:extLst>
              <a:ext uri="{FF2B5EF4-FFF2-40B4-BE49-F238E27FC236}">
                <a16:creationId xmlns:a16="http://schemas.microsoft.com/office/drawing/2014/main" id="{0C81F5F8-89DF-04B4-578C-F479D33531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24A4-EDAB-F246-08A4-F1D2505A97F3}"/>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6" name="Footer Placeholder 5">
            <a:extLst>
              <a:ext uri="{FF2B5EF4-FFF2-40B4-BE49-F238E27FC236}">
                <a16:creationId xmlns:a16="http://schemas.microsoft.com/office/drawing/2014/main" id="{91C41314-7528-79A5-1F49-FA2DAB6F59F8}"/>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4F5297EB-B094-BBB9-A416-DF49F1A8C1F9}"/>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3088002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94FF8-35E7-7F30-A263-40AFE13321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Picture Placeholder 2">
            <a:extLst>
              <a:ext uri="{FF2B5EF4-FFF2-40B4-BE49-F238E27FC236}">
                <a16:creationId xmlns:a16="http://schemas.microsoft.com/office/drawing/2014/main" id="{8BE76918-B64E-5467-7DCE-77569BC362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a:extLst>
              <a:ext uri="{FF2B5EF4-FFF2-40B4-BE49-F238E27FC236}">
                <a16:creationId xmlns:a16="http://schemas.microsoft.com/office/drawing/2014/main" id="{804114CF-AABE-E8CE-0432-19CEA71BDD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DDBADB-7265-3DFD-8F78-C590950BBB24}"/>
              </a:ext>
            </a:extLst>
          </p:cNvPr>
          <p:cNvSpPr>
            <a:spLocks noGrp="1"/>
          </p:cNvSpPr>
          <p:nvPr>
            <p:ph type="dt" sz="half" idx="10"/>
          </p:nvPr>
        </p:nvSpPr>
        <p:spPr/>
        <p:txBody>
          <a:bodyPr/>
          <a:lstStyle/>
          <a:p>
            <a:fld id="{14BC0151-4DE0-476A-8E46-FFB305E3C7C9}" type="datetimeFigureOut">
              <a:rPr lang="hr-HR" smtClean="0"/>
              <a:t>31.8.2026.</a:t>
            </a:fld>
            <a:endParaRPr lang="hr-HR"/>
          </a:p>
        </p:txBody>
      </p:sp>
      <p:sp>
        <p:nvSpPr>
          <p:cNvPr id="6" name="Footer Placeholder 5">
            <a:extLst>
              <a:ext uri="{FF2B5EF4-FFF2-40B4-BE49-F238E27FC236}">
                <a16:creationId xmlns:a16="http://schemas.microsoft.com/office/drawing/2014/main" id="{89468EB1-68BD-2AB8-7A47-0B757F951A95}"/>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93538B5E-525D-2A8F-7AF2-2179D6BFC9D4}"/>
              </a:ext>
            </a:extLst>
          </p:cNvPr>
          <p:cNvSpPr>
            <a:spLocks noGrp="1"/>
          </p:cNvSpPr>
          <p:nvPr>
            <p:ph type="sldNum" sz="quarter" idx="12"/>
          </p:nvPr>
        </p:nvSpPr>
        <p:spPr/>
        <p:txBody>
          <a:bodyPr/>
          <a:lstStyle/>
          <a:p>
            <a:fld id="{A27AFA1C-522C-4812-848C-175E680B9586}" type="slidenum">
              <a:rPr lang="hr-HR" smtClean="0"/>
              <a:t>‹#›</a:t>
            </a:fld>
            <a:endParaRPr lang="hr-HR"/>
          </a:p>
        </p:txBody>
      </p:sp>
    </p:spTree>
    <p:extLst>
      <p:ext uri="{BB962C8B-B14F-4D97-AF65-F5344CB8AC3E}">
        <p14:creationId xmlns:p14="http://schemas.microsoft.com/office/powerpoint/2010/main" val="1771609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42A4F8-00B0-4AD0-809C-045F44E56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a:extLst>
              <a:ext uri="{FF2B5EF4-FFF2-40B4-BE49-F238E27FC236}">
                <a16:creationId xmlns:a16="http://schemas.microsoft.com/office/drawing/2014/main" id="{F54E6D65-49DB-A9A3-84C9-6B4DBDBD62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909F071B-E609-B373-D2E1-60230FA601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BC0151-4DE0-476A-8E46-FFB305E3C7C9}" type="datetimeFigureOut">
              <a:rPr lang="hr-HR" smtClean="0"/>
              <a:t>31.8.2026.</a:t>
            </a:fld>
            <a:endParaRPr lang="hr-HR"/>
          </a:p>
        </p:txBody>
      </p:sp>
      <p:sp>
        <p:nvSpPr>
          <p:cNvPr id="5" name="Footer Placeholder 4">
            <a:extLst>
              <a:ext uri="{FF2B5EF4-FFF2-40B4-BE49-F238E27FC236}">
                <a16:creationId xmlns:a16="http://schemas.microsoft.com/office/drawing/2014/main" id="{091C7FDB-E7DC-BDBC-2EAB-F2AEF9D268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hr-HR"/>
          </a:p>
        </p:txBody>
      </p:sp>
      <p:sp>
        <p:nvSpPr>
          <p:cNvPr id="6" name="Slide Number Placeholder 5">
            <a:extLst>
              <a:ext uri="{FF2B5EF4-FFF2-40B4-BE49-F238E27FC236}">
                <a16:creationId xmlns:a16="http://schemas.microsoft.com/office/drawing/2014/main" id="{770019AB-43C6-BDE3-1F14-8DA9621736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7AFA1C-522C-4812-848C-175E680B9586}" type="slidenum">
              <a:rPr lang="hr-HR" smtClean="0"/>
              <a:t>‹#›</a:t>
            </a:fld>
            <a:endParaRPr lang="hr-HR"/>
          </a:p>
        </p:txBody>
      </p:sp>
    </p:spTree>
    <p:extLst>
      <p:ext uri="{BB962C8B-B14F-4D97-AF65-F5344CB8AC3E}">
        <p14:creationId xmlns:p14="http://schemas.microsoft.com/office/powerpoint/2010/main" val="236681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5A1B42-E850-202A-CB8B-7738F1C3B9F1}"/>
              </a:ext>
            </a:extLst>
          </p:cNvPr>
          <p:cNvSpPr txBox="1"/>
          <p:nvPr/>
        </p:nvSpPr>
        <p:spPr>
          <a:xfrm>
            <a:off x="4217097" y="3669734"/>
            <a:ext cx="3380994" cy="1200329"/>
          </a:xfrm>
          <a:prstGeom prst="rect">
            <a:avLst/>
          </a:prstGeom>
          <a:noFill/>
        </p:spPr>
        <p:txBody>
          <a:bodyPr wrap="square">
            <a:spAutoFit/>
          </a:bodyPr>
          <a:lstStyle/>
          <a:p>
            <a:pPr algn="ctr">
              <a:buNone/>
            </a:pPr>
            <a:r>
              <a:rPr lang="hr-HR" b="1" dirty="0"/>
              <a:t>S74 </a:t>
            </a:r>
            <a:br>
              <a:rPr lang="en-US" b="1" dirty="0"/>
            </a:br>
            <a:r>
              <a:rPr lang="hr-HR" b="1" dirty="0" err="1"/>
              <a:t>Tools</a:t>
            </a:r>
            <a:r>
              <a:rPr lang="hr-HR" b="1" dirty="0"/>
              <a:t> for </a:t>
            </a:r>
            <a:r>
              <a:rPr lang="hr-HR" b="1" dirty="0" err="1"/>
              <a:t>Measuring</a:t>
            </a:r>
            <a:r>
              <a:rPr lang="hr-HR" b="1" dirty="0"/>
              <a:t> Regional </a:t>
            </a:r>
            <a:r>
              <a:rPr lang="hr-HR" b="1" dirty="0" err="1"/>
              <a:t>Tourism</a:t>
            </a:r>
            <a:r>
              <a:rPr lang="hr-HR" b="1" dirty="0"/>
              <a:t> </a:t>
            </a:r>
            <a:r>
              <a:rPr lang="hr-HR" b="1" dirty="0" err="1"/>
              <a:t>Flows</a:t>
            </a:r>
            <a:r>
              <a:rPr lang="hr-HR" b="1" dirty="0"/>
              <a:t> (RP)</a:t>
            </a:r>
            <a:endParaRPr lang="en-US" b="1" dirty="0"/>
          </a:p>
          <a:p>
            <a:pPr algn="ctr">
              <a:buNone/>
            </a:pPr>
            <a:r>
              <a:rPr lang="en-US" dirty="0"/>
              <a:t>August 27</a:t>
            </a:r>
            <a:r>
              <a:rPr lang="en-US" baseline="30000" dirty="0"/>
              <a:t>th</a:t>
            </a:r>
            <a:r>
              <a:rPr lang="en-US" dirty="0"/>
              <a:t>, 2026</a:t>
            </a:r>
            <a:endParaRPr lang="hr-HR" dirty="0"/>
          </a:p>
        </p:txBody>
      </p:sp>
      <p:pic>
        <p:nvPicPr>
          <p:cNvPr id="7" name="Picture 6">
            <a:extLst>
              <a:ext uri="{FF2B5EF4-FFF2-40B4-BE49-F238E27FC236}">
                <a16:creationId xmlns:a16="http://schemas.microsoft.com/office/drawing/2014/main" id="{C297A9F4-3462-5C2E-C9D8-F405487C92D9}"/>
              </a:ext>
            </a:extLst>
          </p:cNvPr>
          <p:cNvPicPr>
            <a:picLocks noChangeAspect="1"/>
          </p:cNvPicPr>
          <p:nvPr/>
        </p:nvPicPr>
        <p:blipFill>
          <a:blip r:embed="rId3"/>
          <a:srcRect l="30046" r="56851"/>
          <a:stretch>
            <a:fillRect/>
          </a:stretch>
        </p:blipFill>
        <p:spPr>
          <a:xfrm>
            <a:off x="4454268" y="591672"/>
            <a:ext cx="2906651" cy="2062290"/>
          </a:xfrm>
          <a:prstGeom prst="rect">
            <a:avLst/>
          </a:prstGeom>
        </p:spPr>
      </p:pic>
      <p:sp>
        <p:nvSpPr>
          <p:cNvPr id="9" name="TextBox 8">
            <a:extLst>
              <a:ext uri="{FF2B5EF4-FFF2-40B4-BE49-F238E27FC236}">
                <a16:creationId xmlns:a16="http://schemas.microsoft.com/office/drawing/2014/main" id="{811ED5BA-9511-ECA1-0D3F-4C26F2D8EB60}"/>
              </a:ext>
            </a:extLst>
          </p:cNvPr>
          <p:cNvSpPr txBox="1"/>
          <p:nvPr/>
        </p:nvSpPr>
        <p:spPr>
          <a:xfrm>
            <a:off x="4322253" y="2138326"/>
            <a:ext cx="3170682" cy="338554"/>
          </a:xfrm>
          <a:prstGeom prst="rect">
            <a:avLst/>
          </a:prstGeom>
          <a:noFill/>
        </p:spPr>
        <p:txBody>
          <a:bodyPr wrap="square">
            <a:spAutoFit/>
          </a:bodyPr>
          <a:lstStyle/>
          <a:p>
            <a:pPr algn="ctr"/>
            <a:r>
              <a:rPr lang="en-US" sz="1600" dirty="0"/>
              <a:t>Sofia, Bulgaria, 25-28 August</a:t>
            </a:r>
            <a:endParaRPr lang="hr-HR" sz="1600" dirty="0"/>
          </a:p>
        </p:txBody>
      </p:sp>
    </p:spTree>
    <p:extLst>
      <p:ext uri="{BB962C8B-B14F-4D97-AF65-F5344CB8AC3E}">
        <p14:creationId xmlns:p14="http://schemas.microsoft.com/office/powerpoint/2010/main" val="1047501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19431E-94D2-D344-D615-324215355F59}"/>
              </a:ext>
            </a:extLst>
          </p:cNvPr>
          <p:cNvSpPr txBox="1"/>
          <p:nvPr/>
        </p:nvSpPr>
        <p:spPr>
          <a:xfrm>
            <a:off x="633129" y="521623"/>
            <a:ext cx="9406799" cy="769441"/>
          </a:xfrm>
          <a:prstGeom prst="rect">
            <a:avLst/>
          </a:prstGeom>
          <a:noFill/>
        </p:spPr>
        <p:txBody>
          <a:bodyPr wrap="square">
            <a:spAutoFit/>
          </a:bodyPr>
          <a:lstStyle/>
          <a:p>
            <a:pPr lvl="0">
              <a:lnSpc>
                <a:spcPct val="100000"/>
              </a:lnSpc>
              <a:spcBef>
                <a:spcPct val="0"/>
              </a:spcBef>
            </a:pPr>
            <a:r>
              <a:rPr lang="en-US" sz="4400" dirty="0">
                <a:latin typeface="+mj-lt"/>
                <a:ea typeface="+mj-ea"/>
                <a:cs typeface="+mj-cs"/>
              </a:rPr>
              <a:t>Model results (if anyone is interested)</a:t>
            </a:r>
            <a:endParaRPr lang="hr-HR" sz="4400" dirty="0">
              <a:latin typeface="+mj-lt"/>
              <a:ea typeface="+mj-ea"/>
              <a:cs typeface="+mj-cs"/>
            </a:endParaRPr>
          </a:p>
        </p:txBody>
      </p:sp>
      <p:pic>
        <p:nvPicPr>
          <p:cNvPr id="5" name="Picture 4">
            <a:extLst>
              <a:ext uri="{FF2B5EF4-FFF2-40B4-BE49-F238E27FC236}">
                <a16:creationId xmlns:a16="http://schemas.microsoft.com/office/drawing/2014/main" id="{1027C496-88DE-2434-8CAB-85794B4C7610}"/>
              </a:ext>
            </a:extLst>
          </p:cNvPr>
          <p:cNvPicPr>
            <a:picLocks noChangeAspect="1"/>
          </p:cNvPicPr>
          <p:nvPr/>
        </p:nvPicPr>
        <p:blipFill>
          <a:blip r:embed="rId2"/>
          <a:srcRect l="30046" t="18206" r="59566" b="18011"/>
          <a:stretch>
            <a:fillRect/>
          </a:stretch>
        </p:blipFill>
        <p:spPr>
          <a:xfrm>
            <a:off x="11021845" y="6242781"/>
            <a:ext cx="949626" cy="542081"/>
          </a:xfrm>
          <a:prstGeom prst="rect">
            <a:avLst/>
          </a:prstGeom>
        </p:spPr>
      </p:pic>
      <p:sp>
        <p:nvSpPr>
          <p:cNvPr id="7" name="TextBox 6">
            <a:extLst>
              <a:ext uri="{FF2B5EF4-FFF2-40B4-BE49-F238E27FC236}">
                <a16:creationId xmlns:a16="http://schemas.microsoft.com/office/drawing/2014/main" id="{6B90DEBD-3B19-5A5A-D490-80F863E369B7}"/>
              </a:ext>
            </a:extLst>
          </p:cNvPr>
          <p:cNvSpPr txBox="1"/>
          <p:nvPr/>
        </p:nvSpPr>
        <p:spPr>
          <a:xfrm>
            <a:off x="7854696" y="73138"/>
            <a:ext cx="4193308" cy="400110"/>
          </a:xfrm>
          <a:prstGeom prst="rect">
            <a:avLst/>
          </a:prstGeom>
          <a:noFill/>
        </p:spPr>
        <p:txBody>
          <a:bodyPr wrap="square">
            <a:spAutoFit/>
          </a:bodyPr>
          <a:lstStyle/>
          <a:p>
            <a:r>
              <a:rPr lang="hr-HR" sz="1000" b="1" dirty="0" err="1"/>
              <a:t>Economic</a:t>
            </a:r>
            <a:r>
              <a:rPr lang="hr-HR" sz="1000" b="1" dirty="0"/>
              <a:t> </a:t>
            </a:r>
            <a:r>
              <a:rPr lang="hr-HR" sz="1000" b="1" dirty="0" err="1"/>
              <a:t>contributions</a:t>
            </a:r>
            <a:r>
              <a:rPr lang="hr-HR" sz="1000" b="1" dirty="0"/>
              <a:t> </a:t>
            </a:r>
            <a:r>
              <a:rPr lang="hr-HR" sz="1000" b="1" dirty="0" err="1"/>
              <a:t>of</a:t>
            </a:r>
            <a:r>
              <a:rPr lang="hr-HR" sz="1000" b="1" dirty="0"/>
              <a:t> </a:t>
            </a:r>
            <a:r>
              <a:rPr lang="hr-HR" sz="1000" b="1" dirty="0" err="1"/>
              <a:t>tourism</a:t>
            </a:r>
            <a:r>
              <a:rPr lang="hr-HR" sz="1000" b="1" dirty="0"/>
              <a:t>: </a:t>
            </a:r>
            <a:r>
              <a:rPr lang="hr-HR" sz="1000" b="1" dirty="0" err="1"/>
              <a:t>From</a:t>
            </a:r>
            <a:r>
              <a:rPr lang="hr-HR" sz="1000" b="1" dirty="0"/>
              <a:t> </a:t>
            </a:r>
            <a:r>
              <a:rPr lang="hr-HR" sz="1000" b="1" dirty="0" err="1"/>
              <a:t>national</a:t>
            </a:r>
            <a:r>
              <a:rPr lang="hr-HR" sz="1000" b="1" dirty="0"/>
              <a:t> to </a:t>
            </a:r>
            <a:r>
              <a:rPr lang="hr-HR" sz="1000" b="1" dirty="0" err="1"/>
              <a:t>regional</a:t>
            </a:r>
            <a:r>
              <a:rPr lang="hr-HR" sz="1000" b="1" dirty="0"/>
              <a:t> </a:t>
            </a:r>
            <a:r>
              <a:rPr lang="hr-HR" sz="1000" b="1" dirty="0" err="1"/>
              <a:t>analysis</a:t>
            </a:r>
            <a:r>
              <a:rPr lang="hr-HR" sz="1000" b="1" dirty="0"/>
              <a:t> </a:t>
            </a:r>
            <a:endParaRPr lang="en-US" sz="1000" b="1" dirty="0"/>
          </a:p>
          <a:p>
            <a:r>
              <a:rPr lang="hr-HR" sz="1000" dirty="0" err="1"/>
              <a:t>Ph.D</a:t>
            </a:r>
            <a:r>
              <a:rPr lang="hr-HR" sz="1000" dirty="0"/>
              <a:t> </a:t>
            </a:r>
            <a:r>
              <a:rPr lang="en-US" sz="1000" dirty="0"/>
              <a:t>Neven Ivandić, </a:t>
            </a:r>
            <a:r>
              <a:rPr lang="hr-HR" sz="1000" dirty="0" err="1"/>
              <a:t>Ph.D</a:t>
            </a:r>
            <a:r>
              <a:rPr lang="hr-HR" sz="1000" dirty="0"/>
              <a:t> </a:t>
            </a:r>
            <a:r>
              <a:rPr lang="en-US" sz="1000" dirty="0"/>
              <a:t> Ivan Kožić</a:t>
            </a:r>
            <a:endParaRPr lang="hr-HR" sz="1000" dirty="0"/>
          </a:p>
        </p:txBody>
      </p:sp>
      <p:sp>
        <p:nvSpPr>
          <p:cNvPr id="9" name="TextBox 8">
            <a:extLst>
              <a:ext uri="{FF2B5EF4-FFF2-40B4-BE49-F238E27FC236}">
                <a16:creationId xmlns:a16="http://schemas.microsoft.com/office/drawing/2014/main" id="{27D83C45-BCFB-25B7-DEE3-2896CB6BA6E4}"/>
              </a:ext>
            </a:extLst>
          </p:cNvPr>
          <p:cNvSpPr txBox="1"/>
          <p:nvPr/>
        </p:nvSpPr>
        <p:spPr>
          <a:xfrm>
            <a:off x="1560551" y="1545021"/>
            <a:ext cx="10487453" cy="369332"/>
          </a:xfrm>
          <a:prstGeom prst="rect">
            <a:avLst/>
          </a:prstGeom>
          <a:noFill/>
        </p:spPr>
        <p:txBody>
          <a:bodyPr wrap="square">
            <a:spAutoFit/>
          </a:bodyPr>
          <a:lstStyle/>
          <a:p>
            <a:pPr marL="0" marR="0">
              <a:spcBef>
                <a:spcPts val="900"/>
              </a:spcBef>
              <a:spcAft>
                <a:spcPts val="1200"/>
              </a:spcAft>
              <a:buNone/>
            </a:pPr>
            <a:r>
              <a:rPr lang="hr-HR" sz="1800" b="1" u="none" strike="noStrike" dirty="0" err="1">
                <a:effectLst/>
                <a:latin typeface="+mn-lt"/>
              </a:rPr>
              <a:t>Tourism</a:t>
            </a:r>
            <a:r>
              <a:rPr lang="hr-HR" sz="1800" b="1" u="none" strike="noStrike" dirty="0">
                <a:effectLst/>
                <a:latin typeface="+mn-lt"/>
              </a:rPr>
              <a:t> </a:t>
            </a:r>
            <a:r>
              <a:rPr lang="hr-HR" sz="1800" b="1" u="none" strike="noStrike" dirty="0" err="1">
                <a:effectLst/>
                <a:latin typeface="+mn-lt"/>
              </a:rPr>
              <a:t>Macro-aggregates</a:t>
            </a:r>
            <a:r>
              <a:rPr lang="hr-HR" sz="1800" b="1" u="none" strike="noStrike" dirty="0">
                <a:effectLst/>
                <a:latin typeface="+mn-lt"/>
              </a:rPr>
              <a:t> </a:t>
            </a:r>
            <a:r>
              <a:rPr lang="hr-HR" sz="1800" b="1" u="none" strike="noStrike" dirty="0" err="1">
                <a:effectLst/>
                <a:latin typeface="+mn-lt"/>
              </a:rPr>
              <a:t>in</a:t>
            </a:r>
            <a:r>
              <a:rPr lang="hr-HR" sz="1800" b="1" u="none" strike="noStrike" dirty="0">
                <a:effectLst/>
                <a:latin typeface="+mn-lt"/>
              </a:rPr>
              <a:t> </a:t>
            </a:r>
            <a:r>
              <a:rPr lang="hr-HR" sz="1800" b="1" u="none" strike="noStrike" dirty="0" err="1">
                <a:effectLst/>
                <a:latin typeface="+mn-lt"/>
              </a:rPr>
              <a:t>the</a:t>
            </a:r>
            <a:r>
              <a:rPr lang="hr-HR" sz="1800" b="1" u="none" strike="noStrike" dirty="0">
                <a:effectLst/>
                <a:latin typeface="+mn-lt"/>
              </a:rPr>
              <a:t> City </a:t>
            </a:r>
            <a:r>
              <a:rPr lang="hr-HR" sz="1800" b="1" u="none" strike="noStrike" dirty="0" err="1">
                <a:effectLst/>
                <a:latin typeface="+mn-lt"/>
              </a:rPr>
              <a:t>of</a:t>
            </a:r>
            <a:r>
              <a:rPr lang="hr-HR" sz="1800" b="1" u="none" strike="noStrike" dirty="0">
                <a:effectLst/>
                <a:latin typeface="+mn-lt"/>
              </a:rPr>
              <a:t> Zagreb </a:t>
            </a:r>
            <a:r>
              <a:rPr lang="hr-HR" sz="1800" b="1" u="none" strike="noStrike" dirty="0" err="1">
                <a:effectLst/>
                <a:latin typeface="+mn-lt"/>
              </a:rPr>
              <a:t>and</a:t>
            </a:r>
            <a:r>
              <a:rPr lang="hr-HR" sz="1800" b="1" u="none" strike="noStrike" dirty="0">
                <a:effectLst/>
                <a:latin typeface="+mn-lt"/>
              </a:rPr>
              <a:t> </a:t>
            </a:r>
            <a:r>
              <a:rPr lang="hr-HR" sz="1800" b="1" u="none" strike="noStrike" dirty="0" err="1">
                <a:effectLst/>
                <a:latin typeface="+mn-lt"/>
              </a:rPr>
              <a:t>the</a:t>
            </a:r>
            <a:r>
              <a:rPr lang="hr-HR" sz="1800" b="1" u="none" strike="noStrike" dirty="0">
                <a:effectLst/>
                <a:latin typeface="+mn-lt"/>
              </a:rPr>
              <a:t> Republic </a:t>
            </a:r>
            <a:r>
              <a:rPr lang="hr-HR" sz="1800" b="1" u="none" strike="noStrike" dirty="0" err="1">
                <a:effectLst/>
                <a:latin typeface="+mn-lt"/>
              </a:rPr>
              <a:t>of</a:t>
            </a:r>
            <a:r>
              <a:rPr lang="hr-HR" sz="1800" b="1" u="none" strike="noStrike" dirty="0">
                <a:effectLst/>
                <a:latin typeface="+mn-lt"/>
              </a:rPr>
              <a:t> Croatia </a:t>
            </a:r>
            <a:r>
              <a:rPr lang="hr-HR" sz="1800" b="1" u="none" strike="noStrike" dirty="0" err="1">
                <a:effectLst/>
                <a:latin typeface="+mn-lt"/>
              </a:rPr>
              <a:t>in</a:t>
            </a:r>
            <a:r>
              <a:rPr lang="hr-HR" sz="1800" b="1" u="none" strike="noStrike" dirty="0">
                <a:effectLst/>
                <a:latin typeface="+mn-lt"/>
              </a:rPr>
              <a:t> 2022</a:t>
            </a:r>
            <a:endParaRPr lang="hr-HR" sz="1800" b="0" u="none" strike="noStrike" dirty="0">
              <a:effectLst/>
              <a:latin typeface="Google Sans"/>
            </a:endParaRPr>
          </a:p>
        </p:txBody>
      </p:sp>
      <p:grpSp>
        <p:nvGrpSpPr>
          <p:cNvPr id="20" name="Group 19">
            <a:extLst>
              <a:ext uri="{FF2B5EF4-FFF2-40B4-BE49-F238E27FC236}">
                <a16:creationId xmlns:a16="http://schemas.microsoft.com/office/drawing/2014/main" id="{61F7B48E-FBC2-7E45-51E9-0D2DF0C29240}"/>
              </a:ext>
            </a:extLst>
          </p:cNvPr>
          <p:cNvGrpSpPr/>
          <p:nvPr/>
        </p:nvGrpSpPr>
        <p:grpSpPr>
          <a:xfrm>
            <a:off x="2878129" y="1960236"/>
            <a:ext cx="6306431" cy="4553585"/>
            <a:chOff x="2453256" y="1960236"/>
            <a:chExt cx="6306431" cy="4553585"/>
          </a:xfrm>
        </p:grpSpPr>
        <p:pic>
          <p:nvPicPr>
            <p:cNvPr id="12" name="Picture 11">
              <a:extLst>
                <a:ext uri="{FF2B5EF4-FFF2-40B4-BE49-F238E27FC236}">
                  <a16:creationId xmlns:a16="http://schemas.microsoft.com/office/drawing/2014/main" id="{AE51F10F-0D44-C201-5C43-093D0CFD72A9}"/>
                </a:ext>
              </a:extLst>
            </p:cNvPr>
            <p:cNvPicPr>
              <a:picLocks noChangeAspect="1"/>
            </p:cNvPicPr>
            <p:nvPr/>
          </p:nvPicPr>
          <p:blipFill>
            <a:blip r:embed="rId3"/>
            <a:stretch>
              <a:fillRect/>
            </a:stretch>
          </p:blipFill>
          <p:spPr>
            <a:xfrm>
              <a:off x="2453257" y="1960236"/>
              <a:ext cx="6306430" cy="4553585"/>
            </a:xfrm>
            <a:prstGeom prst="rect">
              <a:avLst/>
            </a:prstGeom>
          </p:spPr>
        </p:pic>
        <p:sp>
          <p:nvSpPr>
            <p:cNvPr id="13" name="Rectangle 12">
              <a:extLst>
                <a:ext uri="{FF2B5EF4-FFF2-40B4-BE49-F238E27FC236}">
                  <a16:creationId xmlns:a16="http://schemas.microsoft.com/office/drawing/2014/main" id="{CEC313C8-04C3-854D-6E36-5E7962C1837D}"/>
                </a:ext>
              </a:extLst>
            </p:cNvPr>
            <p:cNvSpPr/>
            <p:nvPr/>
          </p:nvSpPr>
          <p:spPr>
            <a:xfrm>
              <a:off x="2453257" y="3906982"/>
              <a:ext cx="6238161" cy="3417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5" name="Rectangle 14">
              <a:extLst>
                <a:ext uri="{FF2B5EF4-FFF2-40B4-BE49-F238E27FC236}">
                  <a16:creationId xmlns:a16="http://schemas.microsoft.com/office/drawing/2014/main" id="{B474ED96-B329-5D90-D842-DAF3D2888D82}"/>
                </a:ext>
              </a:extLst>
            </p:cNvPr>
            <p:cNvSpPr/>
            <p:nvPr/>
          </p:nvSpPr>
          <p:spPr>
            <a:xfrm>
              <a:off x="2453257" y="4382654"/>
              <a:ext cx="6238161" cy="3417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 name="Rectangle 16">
              <a:extLst>
                <a:ext uri="{FF2B5EF4-FFF2-40B4-BE49-F238E27FC236}">
                  <a16:creationId xmlns:a16="http://schemas.microsoft.com/office/drawing/2014/main" id="{58F5D966-F3F9-53C5-A943-2356248E9132}"/>
                </a:ext>
              </a:extLst>
            </p:cNvPr>
            <p:cNvSpPr/>
            <p:nvPr/>
          </p:nvSpPr>
          <p:spPr>
            <a:xfrm>
              <a:off x="2453256" y="6165504"/>
              <a:ext cx="6238161" cy="3417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pSp>
    </p:spTree>
    <p:extLst>
      <p:ext uri="{BB962C8B-B14F-4D97-AF65-F5344CB8AC3E}">
        <p14:creationId xmlns:p14="http://schemas.microsoft.com/office/powerpoint/2010/main" val="3072353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EE4946-4845-3EB5-E436-40F81726AF7D}"/>
              </a:ext>
            </a:extLst>
          </p:cNvPr>
          <p:cNvPicPr>
            <a:picLocks noChangeAspect="1"/>
          </p:cNvPicPr>
          <p:nvPr/>
        </p:nvPicPr>
        <p:blipFill>
          <a:blip r:embed="rId2"/>
          <a:srcRect l="30046" t="18206" r="59566" b="18011"/>
          <a:stretch>
            <a:fillRect/>
          </a:stretch>
        </p:blipFill>
        <p:spPr>
          <a:xfrm>
            <a:off x="11021845" y="6242781"/>
            <a:ext cx="949626" cy="542081"/>
          </a:xfrm>
          <a:prstGeom prst="rect">
            <a:avLst/>
          </a:prstGeom>
        </p:spPr>
      </p:pic>
      <p:sp>
        <p:nvSpPr>
          <p:cNvPr id="5" name="TextBox 4">
            <a:extLst>
              <a:ext uri="{FF2B5EF4-FFF2-40B4-BE49-F238E27FC236}">
                <a16:creationId xmlns:a16="http://schemas.microsoft.com/office/drawing/2014/main" id="{6694D9B9-5673-0618-2D59-206F467E87F5}"/>
              </a:ext>
            </a:extLst>
          </p:cNvPr>
          <p:cNvSpPr txBox="1"/>
          <p:nvPr/>
        </p:nvSpPr>
        <p:spPr>
          <a:xfrm>
            <a:off x="7854696" y="73138"/>
            <a:ext cx="4193308" cy="400110"/>
          </a:xfrm>
          <a:prstGeom prst="rect">
            <a:avLst/>
          </a:prstGeom>
          <a:noFill/>
        </p:spPr>
        <p:txBody>
          <a:bodyPr wrap="square">
            <a:spAutoFit/>
          </a:bodyPr>
          <a:lstStyle/>
          <a:p>
            <a:r>
              <a:rPr lang="hr-HR" sz="1000" b="1" dirty="0" err="1"/>
              <a:t>Economic</a:t>
            </a:r>
            <a:r>
              <a:rPr lang="hr-HR" sz="1000" b="1" dirty="0"/>
              <a:t> </a:t>
            </a:r>
            <a:r>
              <a:rPr lang="hr-HR" sz="1000" b="1" dirty="0" err="1"/>
              <a:t>contributions</a:t>
            </a:r>
            <a:r>
              <a:rPr lang="hr-HR" sz="1000" b="1" dirty="0"/>
              <a:t> </a:t>
            </a:r>
            <a:r>
              <a:rPr lang="hr-HR" sz="1000" b="1" dirty="0" err="1"/>
              <a:t>of</a:t>
            </a:r>
            <a:r>
              <a:rPr lang="hr-HR" sz="1000" b="1" dirty="0"/>
              <a:t> </a:t>
            </a:r>
            <a:r>
              <a:rPr lang="hr-HR" sz="1000" b="1" dirty="0" err="1"/>
              <a:t>tourism</a:t>
            </a:r>
            <a:r>
              <a:rPr lang="hr-HR" sz="1000" b="1" dirty="0"/>
              <a:t>: </a:t>
            </a:r>
            <a:r>
              <a:rPr lang="hr-HR" sz="1000" b="1" dirty="0" err="1"/>
              <a:t>From</a:t>
            </a:r>
            <a:r>
              <a:rPr lang="hr-HR" sz="1000" b="1" dirty="0"/>
              <a:t> </a:t>
            </a:r>
            <a:r>
              <a:rPr lang="hr-HR" sz="1000" b="1" dirty="0" err="1"/>
              <a:t>national</a:t>
            </a:r>
            <a:r>
              <a:rPr lang="hr-HR" sz="1000" b="1" dirty="0"/>
              <a:t> to </a:t>
            </a:r>
            <a:r>
              <a:rPr lang="hr-HR" sz="1000" b="1" dirty="0" err="1"/>
              <a:t>regional</a:t>
            </a:r>
            <a:r>
              <a:rPr lang="hr-HR" sz="1000" b="1" dirty="0"/>
              <a:t> </a:t>
            </a:r>
            <a:r>
              <a:rPr lang="hr-HR" sz="1000" b="1" dirty="0" err="1"/>
              <a:t>analysis</a:t>
            </a:r>
            <a:r>
              <a:rPr lang="hr-HR" sz="1000" b="1" dirty="0"/>
              <a:t> </a:t>
            </a:r>
            <a:endParaRPr lang="en-US" sz="1000" b="1" dirty="0"/>
          </a:p>
          <a:p>
            <a:r>
              <a:rPr lang="hr-HR" sz="1000" dirty="0" err="1"/>
              <a:t>Ph.D</a:t>
            </a:r>
            <a:r>
              <a:rPr lang="hr-HR" sz="1000" dirty="0"/>
              <a:t> </a:t>
            </a:r>
            <a:r>
              <a:rPr lang="en-US" sz="1000" dirty="0"/>
              <a:t>Neven Ivandić, </a:t>
            </a:r>
            <a:r>
              <a:rPr lang="hr-HR" sz="1000" dirty="0" err="1"/>
              <a:t>Ph.D</a:t>
            </a:r>
            <a:r>
              <a:rPr lang="hr-HR" sz="1000" dirty="0"/>
              <a:t> </a:t>
            </a:r>
            <a:r>
              <a:rPr lang="en-US" sz="1000" dirty="0"/>
              <a:t> Ivan Kožić</a:t>
            </a:r>
            <a:endParaRPr lang="hr-HR" sz="1000" dirty="0"/>
          </a:p>
        </p:txBody>
      </p:sp>
      <p:sp>
        <p:nvSpPr>
          <p:cNvPr id="9" name="TextBox 8">
            <a:extLst>
              <a:ext uri="{FF2B5EF4-FFF2-40B4-BE49-F238E27FC236}">
                <a16:creationId xmlns:a16="http://schemas.microsoft.com/office/drawing/2014/main" id="{BA638ADB-D4A4-98E9-AC51-8F46BC4988E2}"/>
              </a:ext>
            </a:extLst>
          </p:cNvPr>
          <p:cNvSpPr txBox="1"/>
          <p:nvPr/>
        </p:nvSpPr>
        <p:spPr>
          <a:xfrm>
            <a:off x="548419" y="787665"/>
            <a:ext cx="11177144" cy="769441"/>
          </a:xfrm>
          <a:prstGeom prst="rect">
            <a:avLst/>
          </a:prstGeom>
          <a:noFill/>
        </p:spPr>
        <p:txBody>
          <a:bodyPr wrap="square">
            <a:spAutoFit/>
          </a:bodyPr>
          <a:lstStyle/>
          <a:p>
            <a:pPr>
              <a:spcBef>
                <a:spcPct val="0"/>
              </a:spcBef>
            </a:pPr>
            <a:r>
              <a:rPr lang="en-US" sz="4400" dirty="0">
                <a:latin typeface="+mj-lt"/>
                <a:ea typeface="+mj-ea"/>
                <a:cs typeface="+mj-cs"/>
              </a:rPr>
              <a:t>Conclusions:</a:t>
            </a:r>
          </a:p>
        </p:txBody>
      </p:sp>
      <p:sp>
        <p:nvSpPr>
          <p:cNvPr id="10" name="Rectangle 9">
            <a:extLst>
              <a:ext uri="{FF2B5EF4-FFF2-40B4-BE49-F238E27FC236}">
                <a16:creationId xmlns:a16="http://schemas.microsoft.com/office/drawing/2014/main" id="{E5A3A193-2A10-7A81-3175-3E1C5A45F019}"/>
              </a:ext>
            </a:extLst>
          </p:cNvPr>
          <p:cNvSpPr/>
          <p:nvPr/>
        </p:nvSpPr>
        <p:spPr>
          <a:xfrm>
            <a:off x="7213599" y="3049000"/>
            <a:ext cx="4627419" cy="103755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0" indent="-285750">
              <a:spcBef>
                <a:spcPts val="600"/>
              </a:spcBef>
              <a:spcAft>
                <a:spcPts val="600"/>
              </a:spcAft>
              <a:buFont typeface="Arial" panose="020B0604020202020204" pitchFamily="34" charset="0"/>
              <a:buChar char="•"/>
            </a:pPr>
            <a:r>
              <a:rPr lang="en-US" sz="1600" dirty="0">
                <a:solidFill>
                  <a:schemeClr val="tx1"/>
                </a:solidFill>
              </a:rPr>
              <a:t>A</a:t>
            </a:r>
            <a:r>
              <a:rPr lang="hr-HR" sz="1600" dirty="0">
                <a:solidFill>
                  <a:schemeClr val="tx1"/>
                </a:solidFill>
              </a:rPr>
              <a:t> </a:t>
            </a:r>
            <a:r>
              <a:rPr lang="hr-HR" sz="1600" dirty="0" err="1">
                <a:solidFill>
                  <a:schemeClr val="tx1"/>
                </a:solidFill>
              </a:rPr>
              <a:t>roadmap</a:t>
            </a:r>
            <a:r>
              <a:rPr lang="hr-HR" sz="1600" dirty="0">
                <a:solidFill>
                  <a:schemeClr val="tx1"/>
                </a:solidFill>
              </a:rPr>
              <a:t> for </a:t>
            </a:r>
            <a:r>
              <a:rPr lang="hr-HR" sz="1600" dirty="0" err="1">
                <a:solidFill>
                  <a:schemeClr val="tx1"/>
                </a:solidFill>
              </a:rPr>
              <a:t>improving</a:t>
            </a:r>
            <a:r>
              <a:rPr lang="hr-HR" sz="1600" dirty="0">
                <a:solidFill>
                  <a:schemeClr val="tx1"/>
                </a:solidFill>
              </a:rPr>
              <a:t> </a:t>
            </a:r>
            <a:r>
              <a:rPr lang="hr-HR" sz="1600" dirty="0" err="1">
                <a:solidFill>
                  <a:schemeClr val="tx1"/>
                </a:solidFill>
              </a:rPr>
              <a:t>statistical</a:t>
            </a:r>
            <a:r>
              <a:rPr lang="hr-HR" sz="1600" dirty="0">
                <a:solidFill>
                  <a:schemeClr val="tx1"/>
                </a:solidFill>
              </a:rPr>
              <a:t> data </a:t>
            </a:r>
            <a:r>
              <a:rPr lang="hr-HR" sz="1600" dirty="0" err="1">
                <a:solidFill>
                  <a:schemeClr val="tx1"/>
                </a:solidFill>
              </a:rPr>
              <a:t>collection</a:t>
            </a:r>
            <a:r>
              <a:rPr lang="hr-HR" sz="1600" dirty="0">
                <a:solidFill>
                  <a:schemeClr val="tx1"/>
                </a:solidFill>
              </a:rPr>
              <a:t> </a:t>
            </a:r>
            <a:r>
              <a:rPr lang="hr-HR" sz="1600" dirty="0" err="1">
                <a:solidFill>
                  <a:schemeClr val="tx1"/>
                </a:solidFill>
              </a:rPr>
              <a:t>frameworks</a:t>
            </a:r>
            <a:r>
              <a:rPr lang="hr-HR" sz="1600" dirty="0">
                <a:solidFill>
                  <a:schemeClr val="tx1"/>
                </a:solidFill>
              </a:rPr>
              <a:t>, </a:t>
            </a:r>
            <a:r>
              <a:rPr lang="hr-HR" sz="1600" dirty="0" err="1">
                <a:solidFill>
                  <a:schemeClr val="tx1"/>
                </a:solidFill>
              </a:rPr>
              <a:t>particularly</a:t>
            </a:r>
            <a:r>
              <a:rPr lang="hr-HR" sz="1600" dirty="0">
                <a:solidFill>
                  <a:schemeClr val="tx1"/>
                </a:solidFill>
              </a:rPr>
              <a:t> </a:t>
            </a:r>
            <a:r>
              <a:rPr lang="hr-HR" sz="1600" dirty="0" err="1">
                <a:solidFill>
                  <a:schemeClr val="tx1"/>
                </a:solidFill>
              </a:rPr>
              <a:t>in</a:t>
            </a:r>
            <a:r>
              <a:rPr lang="hr-HR" sz="1600" dirty="0">
                <a:solidFill>
                  <a:schemeClr val="tx1"/>
                </a:solidFill>
              </a:rPr>
              <a:t> </a:t>
            </a:r>
            <a:r>
              <a:rPr lang="hr-HR" sz="1600" dirty="0" err="1">
                <a:solidFill>
                  <a:schemeClr val="tx1"/>
                </a:solidFill>
              </a:rPr>
              <a:t>tourism-driven</a:t>
            </a:r>
            <a:r>
              <a:rPr lang="hr-HR" sz="1600" dirty="0">
                <a:solidFill>
                  <a:schemeClr val="tx1"/>
                </a:solidFill>
              </a:rPr>
              <a:t> </a:t>
            </a:r>
            <a:r>
              <a:rPr lang="hr-HR" sz="1600" dirty="0" err="1">
                <a:solidFill>
                  <a:schemeClr val="tx1"/>
                </a:solidFill>
              </a:rPr>
              <a:t>economies</a:t>
            </a:r>
            <a:r>
              <a:rPr lang="hr-HR" sz="1600" dirty="0">
                <a:solidFill>
                  <a:schemeClr val="tx1"/>
                </a:solidFill>
              </a:rPr>
              <a:t> </a:t>
            </a:r>
            <a:r>
              <a:rPr lang="hr-HR" sz="1600" dirty="0" err="1">
                <a:solidFill>
                  <a:schemeClr val="tx1"/>
                </a:solidFill>
              </a:rPr>
              <a:t>and</a:t>
            </a:r>
            <a:r>
              <a:rPr lang="hr-HR" sz="1600" dirty="0">
                <a:solidFill>
                  <a:schemeClr val="tx1"/>
                </a:solidFill>
              </a:rPr>
              <a:t> </a:t>
            </a:r>
            <a:r>
              <a:rPr lang="hr-HR" sz="1600" dirty="0" err="1">
                <a:solidFill>
                  <a:schemeClr val="tx1"/>
                </a:solidFill>
              </a:rPr>
              <a:t>regions</a:t>
            </a:r>
            <a:endParaRPr lang="hr-HR" sz="1600" dirty="0">
              <a:solidFill>
                <a:schemeClr val="tx1"/>
              </a:solidFill>
            </a:endParaRPr>
          </a:p>
        </p:txBody>
      </p:sp>
      <p:sp>
        <p:nvSpPr>
          <p:cNvPr id="13" name="Isosceles Triangle 12">
            <a:extLst>
              <a:ext uri="{FF2B5EF4-FFF2-40B4-BE49-F238E27FC236}">
                <a16:creationId xmlns:a16="http://schemas.microsoft.com/office/drawing/2014/main" id="{07D57E90-E7E0-F25B-B846-45175AA2B1FC}"/>
              </a:ext>
            </a:extLst>
          </p:cNvPr>
          <p:cNvSpPr/>
          <p:nvPr/>
        </p:nvSpPr>
        <p:spPr>
          <a:xfrm rot="5400000">
            <a:off x="5599568" y="3961605"/>
            <a:ext cx="2733916" cy="170874"/>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4" name="Rectangle 13">
            <a:extLst>
              <a:ext uri="{FF2B5EF4-FFF2-40B4-BE49-F238E27FC236}">
                <a16:creationId xmlns:a16="http://schemas.microsoft.com/office/drawing/2014/main" id="{48BF77C8-B338-2169-ABF3-9CE65AD1457B}"/>
              </a:ext>
            </a:extLst>
          </p:cNvPr>
          <p:cNvSpPr/>
          <p:nvPr/>
        </p:nvSpPr>
        <p:spPr>
          <a:xfrm>
            <a:off x="718130" y="2490739"/>
            <a:ext cx="2805543" cy="37869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err="1"/>
              <a:t>Objectives</a:t>
            </a:r>
            <a:r>
              <a:rPr lang="hr-HR" b="1" dirty="0"/>
              <a:t> </a:t>
            </a:r>
            <a:r>
              <a:rPr lang="hr-HR" b="1" dirty="0" err="1"/>
              <a:t>Achieved</a:t>
            </a:r>
            <a:endParaRPr lang="hr-HR" b="1" dirty="0"/>
          </a:p>
        </p:txBody>
      </p:sp>
      <p:sp>
        <p:nvSpPr>
          <p:cNvPr id="16" name="Rectangle 15">
            <a:extLst>
              <a:ext uri="{FF2B5EF4-FFF2-40B4-BE49-F238E27FC236}">
                <a16:creationId xmlns:a16="http://schemas.microsoft.com/office/drawing/2014/main" id="{95709CE2-C92E-1E8F-F8C7-9A271B5F12DB}"/>
              </a:ext>
            </a:extLst>
          </p:cNvPr>
          <p:cNvSpPr/>
          <p:nvPr/>
        </p:nvSpPr>
        <p:spPr>
          <a:xfrm>
            <a:off x="718130" y="2972173"/>
            <a:ext cx="2805543" cy="25634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t>Developed regional framework based on an internationally harmonized approach for systematic and detailed assessment of tourism's direct and indirect economic impacts</a:t>
            </a:r>
            <a:endParaRPr lang="hr-HR" dirty="0">
              <a:solidFill>
                <a:schemeClr val="tx1"/>
              </a:solidFill>
            </a:endParaRPr>
          </a:p>
        </p:txBody>
      </p:sp>
      <p:sp>
        <p:nvSpPr>
          <p:cNvPr id="18" name="Rectangle 17">
            <a:extLst>
              <a:ext uri="{FF2B5EF4-FFF2-40B4-BE49-F238E27FC236}">
                <a16:creationId xmlns:a16="http://schemas.microsoft.com/office/drawing/2014/main" id="{2A70CCB0-DF07-6853-FD90-7C88F6F263C4}"/>
              </a:ext>
            </a:extLst>
          </p:cNvPr>
          <p:cNvSpPr/>
          <p:nvPr/>
        </p:nvSpPr>
        <p:spPr>
          <a:xfrm>
            <a:off x="3724563" y="2506133"/>
            <a:ext cx="2805544" cy="37869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err="1"/>
              <a:t>Study</a:t>
            </a:r>
            <a:r>
              <a:rPr lang="hr-HR" b="1" dirty="0"/>
              <a:t> </a:t>
            </a:r>
            <a:r>
              <a:rPr lang="hr-HR" b="1" dirty="0" err="1"/>
              <a:t>Limitations</a:t>
            </a:r>
            <a:r>
              <a:rPr lang="hr-HR" dirty="0"/>
              <a:t> </a:t>
            </a:r>
          </a:p>
        </p:txBody>
      </p:sp>
      <p:sp>
        <p:nvSpPr>
          <p:cNvPr id="20" name="Rectangle 19">
            <a:extLst>
              <a:ext uri="{FF2B5EF4-FFF2-40B4-BE49-F238E27FC236}">
                <a16:creationId xmlns:a16="http://schemas.microsoft.com/office/drawing/2014/main" id="{822D1871-36B9-B802-1647-685E1FD6CDB3}"/>
              </a:ext>
            </a:extLst>
          </p:cNvPr>
          <p:cNvSpPr/>
          <p:nvPr/>
        </p:nvSpPr>
        <p:spPr>
          <a:xfrm>
            <a:off x="3733801" y="2987567"/>
            <a:ext cx="2805544" cy="2563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chemeClr val="bg1"/>
                </a:solidFill>
              </a:rPr>
              <a:t>Data limitations, particularly regarding regional supply and use tables</a:t>
            </a:r>
          </a:p>
          <a:p>
            <a:pPr marL="285750" indent="-285750">
              <a:buFont typeface="Arial" panose="020B0604020202020204" pitchFamily="34" charset="0"/>
              <a:buChar char="•"/>
            </a:pPr>
            <a:r>
              <a:rPr lang="en-US" dirty="0">
                <a:solidFill>
                  <a:schemeClr val="bg1"/>
                </a:solidFill>
              </a:rPr>
              <a:t>A high level of aggregation, reflecting the standard definition of tourism products and industries</a:t>
            </a:r>
          </a:p>
        </p:txBody>
      </p:sp>
      <p:sp>
        <p:nvSpPr>
          <p:cNvPr id="22" name="Rectangle 21">
            <a:extLst>
              <a:ext uri="{FF2B5EF4-FFF2-40B4-BE49-F238E27FC236}">
                <a16:creationId xmlns:a16="http://schemas.microsoft.com/office/drawing/2014/main" id="{2693FB29-5DB0-2C24-2248-3AFA4D1657FF}"/>
              </a:ext>
            </a:extLst>
          </p:cNvPr>
          <p:cNvSpPr/>
          <p:nvPr/>
        </p:nvSpPr>
        <p:spPr>
          <a:xfrm>
            <a:off x="7213599" y="4179629"/>
            <a:ext cx="4627419" cy="103755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0" indent="-285750">
              <a:spcBef>
                <a:spcPts val="600"/>
              </a:spcBef>
              <a:spcAft>
                <a:spcPts val="600"/>
              </a:spcAft>
              <a:buFont typeface="Arial" panose="020B0604020202020204" pitchFamily="34" charset="0"/>
              <a:buChar char="•"/>
            </a:pPr>
            <a:r>
              <a:rPr lang="en-US" sz="1600" dirty="0">
                <a:solidFill>
                  <a:schemeClr val="tx1"/>
                </a:solidFill>
              </a:rPr>
              <a:t>A foundation for enhancing policymaking capacity to improve tourism management efficiency and mitigate tourism pressures</a:t>
            </a:r>
            <a:endParaRPr lang="hr-HR" dirty="0"/>
          </a:p>
        </p:txBody>
      </p:sp>
      <p:sp>
        <p:nvSpPr>
          <p:cNvPr id="24" name="TextBox 23">
            <a:extLst>
              <a:ext uri="{FF2B5EF4-FFF2-40B4-BE49-F238E27FC236}">
                <a16:creationId xmlns:a16="http://schemas.microsoft.com/office/drawing/2014/main" id="{07120350-5315-C8B3-74A6-0A134C8A67D6}"/>
              </a:ext>
            </a:extLst>
          </p:cNvPr>
          <p:cNvSpPr txBox="1"/>
          <p:nvPr/>
        </p:nvSpPr>
        <p:spPr>
          <a:xfrm>
            <a:off x="7213599" y="2582706"/>
            <a:ext cx="4511964" cy="369332"/>
          </a:xfrm>
          <a:prstGeom prst="rect">
            <a:avLst/>
          </a:prstGeom>
          <a:noFill/>
        </p:spPr>
        <p:txBody>
          <a:bodyPr wrap="square">
            <a:spAutoFit/>
          </a:bodyPr>
          <a:lstStyle/>
          <a:p>
            <a:pPr algn="ctr"/>
            <a:r>
              <a:rPr lang="hr-HR" b="1" dirty="0"/>
              <a:t>Research </a:t>
            </a:r>
            <a:r>
              <a:rPr lang="hr-HR" b="1" dirty="0" err="1"/>
              <a:t>Outcomes</a:t>
            </a:r>
            <a:endParaRPr lang="hr-HR" b="1" dirty="0"/>
          </a:p>
        </p:txBody>
      </p:sp>
    </p:spTree>
    <p:extLst>
      <p:ext uri="{BB962C8B-B14F-4D97-AF65-F5344CB8AC3E}">
        <p14:creationId xmlns:p14="http://schemas.microsoft.com/office/powerpoint/2010/main" val="2474600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1B1B14F-709D-ED64-3094-0BD80A7837BD}"/>
              </a:ext>
            </a:extLst>
          </p:cNvPr>
          <p:cNvGraphicFramePr>
            <a:graphicFrameLocks noGrp="1"/>
          </p:cNvGraphicFramePr>
          <p:nvPr>
            <p:extLst>
              <p:ext uri="{D42A27DB-BD31-4B8C-83A1-F6EECF244321}">
                <p14:modId xmlns:p14="http://schemas.microsoft.com/office/powerpoint/2010/main" val="4166467540"/>
              </p:ext>
            </p:extLst>
          </p:nvPr>
        </p:nvGraphicFramePr>
        <p:xfrm>
          <a:off x="897636" y="1600200"/>
          <a:ext cx="10696956" cy="4643583"/>
        </p:xfrm>
        <a:graphic>
          <a:graphicData uri="http://schemas.openxmlformats.org/drawingml/2006/table">
            <a:tbl>
              <a:tblPr firstRow="1" bandRow="1">
                <a:tableStyleId>{5C22544A-7EE6-4342-B048-85BDC9FD1C3A}</a:tableStyleId>
              </a:tblPr>
              <a:tblGrid>
                <a:gridCol w="5000244">
                  <a:extLst>
                    <a:ext uri="{9D8B030D-6E8A-4147-A177-3AD203B41FA5}">
                      <a16:colId xmlns:a16="http://schemas.microsoft.com/office/drawing/2014/main" val="2004703412"/>
                    </a:ext>
                  </a:extLst>
                </a:gridCol>
                <a:gridCol w="4213339">
                  <a:extLst>
                    <a:ext uri="{9D8B030D-6E8A-4147-A177-3AD203B41FA5}">
                      <a16:colId xmlns:a16="http://schemas.microsoft.com/office/drawing/2014/main" val="3936192856"/>
                    </a:ext>
                  </a:extLst>
                </a:gridCol>
                <a:gridCol w="1483373">
                  <a:extLst>
                    <a:ext uri="{9D8B030D-6E8A-4147-A177-3AD203B41FA5}">
                      <a16:colId xmlns:a16="http://schemas.microsoft.com/office/drawing/2014/main" val="1996179423"/>
                    </a:ext>
                  </a:extLst>
                </a:gridCol>
              </a:tblGrid>
              <a:tr h="442921">
                <a:tc>
                  <a:txBody>
                    <a:bodyPr/>
                    <a:lstStyle/>
                    <a:p>
                      <a:r>
                        <a:rPr lang="en-US" dirty="0" err="1"/>
                        <a:t>Autors</a:t>
                      </a:r>
                      <a:endParaRPr lang="hr-HR" dirty="0"/>
                    </a:p>
                  </a:txBody>
                  <a:tcPr/>
                </a:tc>
                <a:tc>
                  <a:txBody>
                    <a:bodyPr/>
                    <a:lstStyle/>
                    <a:p>
                      <a:r>
                        <a:rPr lang="en-US" dirty="0"/>
                        <a:t>Title</a:t>
                      </a:r>
                      <a:endParaRPr lang="hr-HR" dirty="0"/>
                    </a:p>
                  </a:txBody>
                  <a:tcPr/>
                </a:tc>
                <a:tc>
                  <a:txBody>
                    <a:bodyPr/>
                    <a:lstStyle/>
                    <a:p>
                      <a:r>
                        <a:rPr lang="en-US" dirty="0"/>
                        <a:t>Presenter</a:t>
                      </a:r>
                      <a:endParaRPr lang="hr-HR" dirty="0"/>
                    </a:p>
                  </a:txBody>
                  <a:tcPr/>
                </a:tc>
                <a:extLst>
                  <a:ext uri="{0D108BD9-81ED-4DB2-BD59-A6C34878D82A}">
                    <a16:rowId xmlns:a16="http://schemas.microsoft.com/office/drawing/2014/main" val="3198576330"/>
                  </a:ext>
                </a:extLst>
              </a:tr>
              <a:tr h="817369">
                <a:tc>
                  <a:txBody>
                    <a:bodyPr/>
                    <a:lstStyle/>
                    <a:p>
                      <a:r>
                        <a:rPr lang="hr-HR" sz="1400" dirty="0" err="1"/>
                        <a:t>Ph.D</a:t>
                      </a:r>
                      <a:r>
                        <a:rPr lang="hr-HR" sz="1400" dirty="0"/>
                        <a:t> </a:t>
                      </a:r>
                      <a:r>
                        <a:rPr lang="en-US" sz="1400" dirty="0"/>
                        <a:t>Neven Ivandić, Institute for tourism, Croatia</a:t>
                      </a:r>
                      <a:br>
                        <a:rPr lang="en-US" sz="1400" dirty="0"/>
                      </a:br>
                      <a:r>
                        <a:rPr lang="hr-HR" sz="1400" dirty="0" err="1"/>
                        <a:t>Ph.D</a:t>
                      </a:r>
                      <a:r>
                        <a:rPr lang="hr-HR" sz="1400" dirty="0"/>
                        <a:t> </a:t>
                      </a:r>
                      <a:r>
                        <a:rPr lang="en-US" sz="1400" dirty="0"/>
                        <a:t>Ivan Kožić, Institute for tourism, Croatia</a:t>
                      </a:r>
                      <a:endParaRPr lang="hr-HR" sz="1400" dirty="0"/>
                    </a:p>
                  </a:txBody>
                  <a:tcPr/>
                </a:tc>
                <a:tc>
                  <a:txBody>
                    <a:bodyPr/>
                    <a:lstStyle/>
                    <a:p>
                      <a:r>
                        <a:rPr lang="hr-HR" sz="1400" b="1" dirty="0" err="1"/>
                        <a:t>Economic</a:t>
                      </a:r>
                      <a:r>
                        <a:rPr lang="hr-HR" sz="1400" b="1" dirty="0"/>
                        <a:t> </a:t>
                      </a:r>
                      <a:r>
                        <a:rPr lang="hr-HR" sz="1400" b="1" dirty="0" err="1"/>
                        <a:t>contributions</a:t>
                      </a:r>
                      <a:r>
                        <a:rPr lang="hr-HR" sz="1400" b="1" dirty="0"/>
                        <a:t> </a:t>
                      </a:r>
                      <a:r>
                        <a:rPr lang="hr-HR" sz="1400" b="1" dirty="0" err="1"/>
                        <a:t>of</a:t>
                      </a:r>
                      <a:r>
                        <a:rPr lang="hr-HR" sz="1400" b="1" dirty="0"/>
                        <a:t> </a:t>
                      </a:r>
                      <a:r>
                        <a:rPr lang="hr-HR" sz="1400" b="1" dirty="0" err="1"/>
                        <a:t>tourism</a:t>
                      </a:r>
                      <a:r>
                        <a:rPr lang="hr-HR" sz="1400" b="1" dirty="0"/>
                        <a:t>: </a:t>
                      </a:r>
                      <a:r>
                        <a:rPr lang="hr-HR" sz="1400" b="1" dirty="0" err="1"/>
                        <a:t>From</a:t>
                      </a:r>
                      <a:r>
                        <a:rPr lang="hr-HR" sz="1400" b="1" dirty="0"/>
                        <a:t> </a:t>
                      </a:r>
                      <a:r>
                        <a:rPr lang="hr-HR" sz="1400" b="1" dirty="0" err="1"/>
                        <a:t>national</a:t>
                      </a:r>
                      <a:r>
                        <a:rPr lang="hr-HR" sz="1400" b="1" dirty="0"/>
                        <a:t> to </a:t>
                      </a:r>
                      <a:r>
                        <a:rPr lang="hr-HR" sz="1400" b="1" dirty="0" err="1"/>
                        <a:t>regional</a:t>
                      </a:r>
                      <a:r>
                        <a:rPr lang="hr-HR" sz="1400" b="1" dirty="0"/>
                        <a:t> </a:t>
                      </a:r>
                      <a:r>
                        <a:rPr lang="hr-HR" sz="1400" b="1" dirty="0" err="1"/>
                        <a:t>analysis</a:t>
                      </a:r>
                      <a:br>
                        <a:rPr lang="en-US" sz="1400" b="1" dirty="0"/>
                      </a:br>
                      <a:r>
                        <a:rPr lang="en-US" sz="1400" b="1" dirty="0"/>
                        <a:t>- A Case Study of Zagreb</a:t>
                      </a:r>
                      <a:endParaRPr lang="hr-HR" sz="1400" b="1" dirty="0"/>
                    </a:p>
                  </a:txBody>
                  <a:tcPr/>
                </a:tc>
                <a:tc>
                  <a:txBody>
                    <a:bodyPr/>
                    <a:lstStyle/>
                    <a:p>
                      <a:r>
                        <a:rPr lang="hr-HR" sz="1400" dirty="0" err="1"/>
                        <a:t>Ph.D</a:t>
                      </a:r>
                      <a:r>
                        <a:rPr lang="hr-HR" sz="1400" dirty="0"/>
                        <a:t> </a:t>
                      </a:r>
                      <a:r>
                        <a:rPr lang="en-US" sz="1400" dirty="0"/>
                        <a:t>Neven Ivandić</a:t>
                      </a:r>
                      <a:endParaRPr lang="hr-HR" sz="1400" dirty="0"/>
                    </a:p>
                  </a:txBody>
                  <a:tcPr/>
                </a:tc>
                <a:extLst>
                  <a:ext uri="{0D108BD9-81ED-4DB2-BD59-A6C34878D82A}">
                    <a16:rowId xmlns:a16="http://schemas.microsoft.com/office/drawing/2014/main" val="1022106012"/>
                  </a:ext>
                </a:extLst>
              </a:tr>
              <a:tr h="813090">
                <a:tc>
                  <a:txBody>
                    <a:bodyPr/>
                    <a:lstStyle/>
                    <a:p>
                      <a:r>
                        <a:rPr lang="en-US" sz="1400" dirty="0"/>
                        <a:t>Prof. </a:t>
                      </a:r>
                      <a:r>
                        <a:rPr lang="hr-HR" sz="1400" dirty="0"/>
                        <a:t>Zvonimir Kuliš, </a:t>
                      </a:r>
                      <a:r>
                        <a:rPr lang="hr-HR" sz="1400" kern="1200" dirty="0">
                          <a:solidFill>
                            <a:schemeClr val="dk1"/>
                          </a:solidFill>
                          <a:effectLst/>
                          <a:latin typeface="+mn-lt"/>
                          <a:ea typeface="+mn-ea"/>
                          <a:cs typeface="+mn-cs"/>
                        </a:rPr>
                        <a:t>University </a:t>
                      </a:r>
                      <a:r>
                        <a:rPr lang="hr-HR" sz="1400" kern="1200" dirty="0" err="1">
                          <a:solidFill>
                            <a:schemeClr val="dk1"/>
                          </a:solidFill>
                          <a:effectLst/>
                          <a:latin typeface="+mn-lt"/>
                          <a:ea typeface="+mn-ea"/>
                          <a:cs typeface="+mn-cs"/>
                        </a:rPr>
                        <a:t>of</a:t>
                      </a:r>
                      <a:r>
                        <a:rPr lang="hr-HR" sz="1400" kern="1200" dirty="0">
                          <a:solidFill>
                            <a:schemeClr val="dk1"/>
                          </a:solidFill>
                          <a:effectLst/>
                          <a:latin typeface="+mn-lt"/>
                          <a:ea typeface="+mn-ea"/>
                          <a:cs typeface="+mn-cs"/>
                        </a:rPr>
                        <a:t> Split, Croatia </a:t>
                      </a:r>
                      <a:endParaRPr lang="en-US" sz="1400" dirty="0"/>
                    </a:p>
                    <a:p>
                      <a:r>
                        <a:rPr lang="en-US" sz="1400" dirty="0"/>
                        <a:t>Prof. </a:t>
                      </a:r>
                      <a:r>
                        <a:rPr lang="hr-HR" sz="1400" dirty="0"/>
                        <a:t>Vinko Muštra, </a:t>
                      </a:r>
                      <a:r>
                        <a:rPr lang="hr-HR" sz="1400" kern="1200" dirty="0">
                          <a:solidFill>
                            <a:schemeClr val="dk1"/>
                          </a:solidFill>
                          <a:effectLst/>
                          <a:latin typeface="+mn-lt"/>
                          <a:ea typeface="+mn-ea"/>
                          <a:cs typeface="+mn-cs"/>
                        </a:rPr>
                        <a:t>University </a:t>
                      </a:r>
                      <a:r>
                        <a:rPr lang="hr-HR" sz="1400" kern="1200" dirty="0" err="1">
                          <a:solidFill>
                            <a:schemeClr val="dk1"/>
                          </a:solidFill>
                          <a:effectLst/>
                          <a:latin typeface="+mn-lt"/>
                          <a:ea typeface="+mn-ea"/>
                          <a:cs typeface="+mn-cs"/>
                        </a:rPr>
                        <a:t>of</a:t>
                      </a:r>
                      <a:r>
                        <a:rPr lang="hr-HR" sz="1400" kern="1200" dirty="0">
                          <a:solidFill>
                            <a:schemeClr val="dk1"/>
                          </a:solidFill>
                          <a:effectLst/>
                          <a:latin typeface="+mn-lt"/>
                          <a:ea typeface="+mn-ea"/>
                          <a:cs typeface="+mn-cs"/>
                        </a:rPr>
                        <a:t> Split, Croatia </a:t>
                      </a:r>
                      <a:endParaRPr lang="en-US" sz="1400" dirty="0"/>
                    </a:p>
                    <a:p>
                      <a:r>
                        <a:rPr lang="en-US" sz="1400" dirty="0"/>
                        <a:t>Prof. </a:t>
                      </a:r>
                      <a:r>
                        <a:rPr lang="hr-HR" sz="1400" dirty="0"/>
                        <a:t>Blanka Šimundić </a:t>
                      </a:r>
                      <a:r>
                        <a:rPr lang="hr-HR" sz="1400" kern="1200" dirty="0">
                          <a:solidFill>
                            <a:schemeClr val="dk1"/>
                          </a:solidFill>
                          <a:effectLst/>
                          <a:latin typeface="+mn-lt"/>
                          <a:ea typeface="+mn-ea"/>
                          <a:cs typeface="+mn-cs"/>
                        </a:rPr>
                        <a:t>University </a:t>
                      </a:r>
                      <a:r>
                        <a:rPr lang="hr-HR" sz="1400" kern="1200" dirty="0" err="1">
                          <a:solidFill>
                            <a:schemeClr val="dk1"/>
                          </a:solidFill>
                          <a:effectLst/>
                          <a:latin typeface="+mn-lt"/>
                          <a:ea typeface="+mn-ea"/>
                          <a:cs typeface="+mn-cs"/>
                        </a:rPr>
                        <a:t>of</a:t>
                      </a:r>
                      <a:r>
                        <a:rPr lang="hr-HR" sz="1400" kern="1200" dirty="0">
                          <a:solidFill>
                            <a:schemeClr val="dk1"/>
                          </a:solidFill>
                          <a:effectLst/>
                          <a:latin typeface="+mn-lt"/>
                          <a:ea typeface="+mn-ea"/>
                          <a:cs typeface="+mn-cs"/>
                        </a:rPr>
                        <a:t> Split, Croatia </a:t>
                      </a:r>
                      <a:endParaRPr lang="hr-HR"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400" b="1" dirty="0" err="1">
                          <a:effectLst/>
                        </a:rPr>
                        <a:t>The</a:t>
                      </a:r>
                      <a:r>
                        <a:rPr lang="hr-HR" sz="1400" b="1" dirty="0">
                          <a:effectLst/>
                        </a:rPr>
                        <a:t> </a:t>
                      </a:r>
                      <a:r>
                        <a:rPr lang="hr-HR" sz="1400" b="1" dirty="0" err="1">
                          <a:effectLst/>
                        </a:rPr>
                        <a:t>Developmental</a:t>
                      </a:r>
                      <a:r>
                        <a:rPr lang="hr-HR" sz="1400" b="1" dirty="0">
                          <a:effectLst/>
                        </a:rPr>
                        <a:t> </a:t>
                      </a:r>
                      <a:r>
                        <a:rPr lang="hr-HR" sz="1400" b="1" dirty="0" err="1">
                          <a:effectLst/>
                        </a:rPr>
                        <a:t>Limits</a:t>
                      </a:r>
                      <a:r>
                        <a:rPr lang="hr-HR" sz="1400" b="1" dirty="0">
                          <a:effectLst/>
                        </a:rPr>
                        <a:t> </a:t>
                      </a:r>
                      <a:r>
                        <a:rPr lang="hr-HR" sz="1400" b="1" dirty="0" err="1">
                          <a:effectLst/>
                        </a:rPr>
                        <a:t>of</a:t>
                      </a:r>
                      <a:r>
                        <a:rPr lang="hr-HR" sz="1400" b="1" dirty="0">
                          <a:effectLst/>
                        </a:rPr>
                        <a:t> </a:t>
                      </a:r>
                      <a:r>
                        <a:rPr lang="hr-HR" sz="1400" b="1" dirty="0" err="1">
                          <a:effectLst/>
                        </a:rPr>
                        <a:t>Tourism</a:t>
                      </a:r>
                      <a:r>
                        <a:rPr lang="hr-HR" sz="1400" b="1" dirty="0">
                          <a:effectLst/>
                        </a:rPr>
                        <a:t>-Led Regional </a:t>
                      </a:r>
                      <a:r>
                        <a:rPr lang="hr-HR" sz="1400" b="1" dirty="0" err="1">
                          <a:effectLst/>
                        </a:rPr>
                        <a:t>Economies</a:t>
                      </a:r>
                      <a:endParaRPr lang="hr-HR" sz="1400" b="1" dirty="0">
                        <a:effectLst/>
                      </a:endParaRPr>
                    </a:p>
                    <a:p>
                      <a:endParaRPr lang="hr-HR" sz="1400" b="1" dirty="0"/>
                    </a:p>
                  </a:txBody>
                  <a:tcPr/>
                </a:tc>
                <a:tc>
                  <a:txBody>
                    <a:bodyPr/>
                    <a:lstStyle/>
                    <a:p>
                      <a:r>
                        <a:rPr lang="en-US" sz="1400" dirty="0"/>
                        <a:t>Prof. </a:t>
                      </a:r>
                      <a:r>
                        <a:rPr lang="hr-HR" sz="1400" dirty="0"/>
                        <a:t> Zvonimir Kuliš </a:t>
                      </a:r>
                    </a:p>
                  </a:txBody>
                  <a:tcPr/>
                </a:tc>
                <a:extLst>
                  <a:ext uri="{0D108BD9-81ED-4DB2-BD59-A6C34878D82A}">
                    <a16:rowId xmlns:a16="http://schemas.microsoft.com/office/drawing/2014/main" val="2037915969"/>
                  </a:ext>
                </a:extLst>
              </a:tr>
              <a:tr h="575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400" dirty="0"/>
                        <a:t>Prof. Vinko Mustra, </a:t>
                      </a:r>
                      <a:r>
                        <a:rPr lang="hr-HR" sz="1400" kern="1200" dirty="0">
                          <a:solidFill>
                            <a:schemeClr val="dk1"/>
                          </a:solidFill>
                          <a:effectLst/>
                          <a:latin typeface="+mn-lt"/>
                          <a:ea typeface="+mn-ea"/>
                          <a:cs typeface="+mn-cs"/>
                        </a:rPr>
                        <a:t>University </a:t>
                      </a:r>
                      <a:r>
                        <a:rPr lang="hr-HR" sz="1400" kern="1200" dirty="0" err="1">
                          <a:solidFill>
                            <a:schemeClr val="dk1"/>
                          </a:solidFill>
                          <a:effectLst/>
                          <a:latin typeface="+mn-lt"/>
                          <a:ea typeface="+mn-ea"/>
                          <a:cs typeface="+mn-cs"/>
                        </a:rPr>
                        <a:t>of</a:t>
                      </a:r>
                      <a:r>
                        <a:rPr lang="hr-HR" sz="1400" kern="1200" dirty="0">
                          <a:solidFill>
                            <a:schemeClr val="dk1"/>
                          </a:solidFill>
                          <a:effectLst/>
                          <a:latin typeface="+mn-lt"/>
                          <a:ea typeface="+mn-ea"/>
                          <a:cs typeface="+mn-cs"/>
                        </a:rPr>
                        <a:t> Split, Croatia </a:t>
                      </a:r>
                      <a:br>
                        <a:rPr lang="en-US" sz="1400" dirty="0"/>
                      </a:br>
                      <a:r>
                        <a:rPr lang="en-US" sz="1400" dirty="0"/>
                        <a:t>Prof. </a:t>
                      </a:r>
                      <a:r>
                        <a:rPr lang="hr-HR" sz="1400" dirty="0"/>
                        <a:t>Zvonimir Kuliš</a:t>
                      </a:r>
                      <a:r>
                        <a:rPr lang="en-US" sz="1400" dirty="0"/>
                        <a:t>, </a:t>
                      </a:r>
                      <a:r>
                        <a:rPr lang="hr-HR" sz="1400" kern="1200" dirty="0">
                          <a:solidFill>
                            <a:schemeClr val="dk1"/>
                          </a:solidFill>
                          <a:effectLst/>
                          <a:latin typeface="+mn-lt"/>
                          <a:ea typeface="+mn-ea"/>
                          <a:cs typeface="+mn-cs"/>
                        </a:rPr>
                        <a:t>University </a:t>
                      </a:r>
                      <a:r>
                        <a:rPr lang="hr-HR" sz="1400" kern="1200" dirty="0" err="1">
                          <a:solidFill>
                            <a:schemeClr val="dk1"/>
                          </a:solidFill>
                          <a:effectLst/>
                          <a:latin typeface="+mn-lt"/>
                          <a:ea typeface="+mn-ea"/>
                          <a:cs typeface="+mn-cs"/>
                        </a:rPr>
                        <a:t>of</a:t>
                      </a:r>
                      <a:r>
                        <a:rPr lang="hr-HR" sz="1400" kern="1200" dirty="0">
                          <a:solidFill>
                            <a:schemeClr val="dk1"/>
                          </a:solidFill>
                          <a:effectLst/>
                          <a:latin typeface="+mn-lt"/>
                          <a:ea typeface="+mn-ea"/>
                          <a:cs typeface="+mn-cs"/>
                        </a:rPr>
                        <a:t> Split, Croatia </a:t>
                      </a:r>
                      <a:endParaRPr lang="hr-HR"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400" b="1" dirty="0" err="1">
                          <a:effectLst/>
                        </a:rPr>
                        <a:t>Paradise</a:t>
                      </a:r>
                      <a:r>
                        <a:rPr lang="hr-HR" sz="1400" b="1" dirty="0">
                          <a:effectLst/>
                        </a:rPr>
                        <a:t> </a:t>
                      </a:r>
                      <a:r>
                        <a:rPr lang="hr-HR" sz="1400" b="1" dirty="0" err="1">
                          <a:effectLst/>
                        </a:rPr>
                        <a:t>with</a:t>
                      </a:r>
                      <a:r>
                        <a:rPr lang="hr-HR" sz="1400" b="1" dirty="0">
                          <a:effectLst/>
                        </a:rPr>
                        <a:t> </a:t>
                      </a:r>
                      <a:r>
                        <a:rPr lang="hr-HR" sz="1400" b="1" dirty="0" err="1">
                          <a:effectLst/>
                        </a:rPr>
                        <a:t>Limits</a:t>
                      </a:r>
                      <a:r>
                        <a:rPr lang="hr-HR" sz="1400" b="1" dirty="0">
                          <a:effectLst/>
                        </a:rPr>
                        <a:t>? </a:t>
                      </a:r>
                      <a:r>
                        <a:rPr lang="hr-HR" sz="1400" b="1" dirty="0" err="1">
                          <a:effectLst/>
                        </a:rPr>
                        <a:t>Tourism</a:t>
                      </a:r>
                      <a:r>
                        <a:rPr lang="hr-HR" sz="1400" b="1" dirty="0">
                          <a:effectLst/>
                        </a:rPr>
                        <a:t> </a:t>
                      </a:r>
                      <a:r>
                        <a:rPr lang="hr-HR" sz="1400" b="1" dirty="0" err="1">
                          <a:effectLst/>
                        </a:rPr>
                        <a:t>and</a:t>
                      </a:r>
                      <a:r>
                        <a:rPr lang="hr-HR" sz="1400" b="1" dirty="0">
                          <a:effectLst/>
                        </a:rPr>
                        <a:t> Development </a:t>
                      </a:r>
                      <a:r>
                        <a:rPr lang="hr-HR" sz="1400" b="1" dirty="0" err="1">
                          <a:effectLst/>
                        </a:rPr>
                        <a:t>Traps</a:t>
                      </a:r>
                      <a:r>
                        <a:rPr lang="hr-HR" sz="1400" b="1" dirty="0">
                          <a:effectLst/>
                        </a:rPr>
                        <a:t> on Croatian </a:t>
                      </a:r>
                      <a:r>
                        <a:rPr lang="hr-HR" sz="1400" b="1" dirty="0" err="1">
                          <a:effectLst/>
                        </a:rPr>
                        <a:t>Islands</a:t>
                      </a:r>
                      <a:endParaRPr lang="hr-HR" sz="1400" b="1" dirty="0"/>
                    </a:p>
                  </a:txBody>
                  <a:tcPr/>
                </a:tc>
                <a:tc>
                  <a:txBody>
                    <a:bodyPr/>
                    <a:lstStyle/>
                    <a:p>
                      <a:r>
                        <a:rPr lang="hr-HR" sz="1400" dirty="0"/>
                        <a:t>Prof. Vinko Mu</a:t>
                      </a:r>
                      <a:r>
                        <a:rPr lang="en-US" sz="1400" dirty="0"/>
                        <a:t>š</a:t>
                      </a:r>
                      <a:r>
                        <a:rPr lang="hr-HR" sz="1400" dirty="0"/>
                        <a:t>tra </a:t>
                      </a:r>
                    </a:p>
                  </a:txBody>
                  <a:tcPr/>
                </a:tc>
                <a:extLst>
                  <a:ext uri="{0D108BD9-81ED-4DB2-BD59-A6C34878D82A}">
                    <a16:rowId xmlns:a16="http://schemas.microsoft.com/office/drawing/2014/main" val="2246721978"/>
                  </a:ext>
                </a:extLst>
              </a:tr>
              <a:tr h="1050241">
                <a:tc>
                  <a:txBody>
                    <a:bodyPr/>
                    <a:lstStyle/>
                    <a:p>
                      <a:r>
                        <a:rPr lang="hr-HR" sz="1400" dirty="0"/>
                        <a:t>Prof. Blanka Šimundić, </a:t>
                      </a:r>
                      <a:r>
                        <a:rPr lang="hr-HR" sz="1400" kern="1200" dirty="0">
                          <a:solidFill>
                            <a:schemeClr val="dk1"/>
                          </a:solidFill>
                          <a:effectLst/>
                          <a:latin typeface="+mn-lt"/>
                          <a:ea typeface="+mn-ea"/>
                          <a:cs typeface="+mn-cs"/>
                        </a:rPr>
                        <a:t>University </a:t>
                      </a:r>
                      <a:r>
                        <a:rPr lang="hr-HR" sz="1400" kern="1200" dirty="0" err="1">
                          <a:solidFill>
                            <a:schemeClr val="dk1"/>
                          </a:solidFill>
                          <a:effectLst/>
                          <a:latin typeface="+mn-lt"/>
                          <a:ea typeface="+mn-ea"/>
                          <a:cs typeface="+mn-cs"/>
                        </a:rPr>
                        <a:t>of</a:t>
                      </a:r>
                      <a:r>
                        <a:rPr lang="hr-HR" sz="1400" kern="1200" dirty="0">
                          <a:solidFill>
                            <a:schemeClr val="dk1"/>
                          </a:solidFill>
                          <a:effectLst/>
                          <a:latin typeface="+mn-lt"/>
                          <a:ea typeface="+mn-ea"/>
                          <a:cs typeface="+mn-cs"/>
                        </a:rPr>
                        <a:t> Split, Croatia </a:t>
                      </a:r>
                      <a:br>
                        <a:rPr lang="en-US" sz="1400" dirty="0"/>
                      </a:br>
                      <a:r>
                        <a:rPr lang="hr-HR" sz="1400" dirty="0" err="1"/>
                        <a:t>Prof</a:t>
                      </a:r>
                      <a:r>
                        <a:rPr lang="hr-HR" sz="1400" dirty="0"/>
                        <a:t> Zvonimir Kuliš, </a:t>
                      </a:r>
                      <a:r>
                        <a:rPr lang="hr-HR" sz="1400" kern="1200" dirty="0">
                          <a:solidFill>
                            <a:schemeClr val="dk1"/>
                          </a:solidFill>
                          <a:effectLst/>
                          <a:latin typeface="+mn-lt"/>
                          <a:ea typeface="+mn-ea"/>
                          <a:cs typeface="+mn-cs"/>
                        </a:rPr>
                        <a:t>University </a:t>
                      </a:r>
                      <a:r>
                        <a:rPr lang="hr-HR" sz="1400" kern="1200" dirty="0" err="1">
                          <a:solidFill>
                            <a:schemeClr val="dk1"/>
                          </a:solidFill>
                          <a:effectLst/>
                          <a:latin typeface="+mn-lt"/>
                          <a:ea typeface="+mn-ea"/>
                          <a:cs typeface="+mn-cs"/>
                        </a:rPr>
                        <a:t>of</a:t>
                      </a:r>
                      <a:r>
                        <a:rPr lang="hr-HR" sz="1400" kern="1200" dirty="0">
                          <a:solidFill>
                            <a:schemeClr val="dk1"/>
                          </a:solidFill>
                          <a:effectLst/>
                          <a:latin typeface="+mn-lt"/>
                          <a:ea typeface="+mn-ea"/>
                          <a:cs typeface="+mn-cs"/>
                        </a:rPr>
                        <a:t> Split, Croatia </a:t>
                      </a:r>
                      <a:endParaRPr lang="en-US" sz="1400" dirty="0"/>
                    </a:p>
                    <a:p>
                      <a:r>
                        <a:rPr lang="hr-HR" sz="1400" dirty="0" err="1"/>
                        <a:t>Ph.D</a:t>
                      </a:r>
                      <a:r>
                        <a:rPr lang="hr-HR" sz="1400" dirty="0"/>
                        <a:t> Bogdan-</a:t>
                      </a:r>
                      <a:r>
                        <a:rPr lang="hr-HR" sz="1400" dirty="0" err="1"/>
                        <a:t>Constantin</a:t>
                      </a:r>
                      <a:r>
                        <a:rPr lang="hr-HR" sz="1400" dirty="0"/>
                        <a:t> </a:t>
                      </a:r>
                      <a:r>
                        <a:rPr lang="hr-HR" sz="1400" dirty="0" err="1"/>
                        <a:t>Ibanescu</a:t>
                      </a:r>
                      <a:r>
                        <a:rPr lang="hr-HR" sz="1400" dirty="0"/>
                        <a:t>, </a:t>
                      </a:r>
                      <a:r>
                        <a:rPr lang="hr-HR" sz="1400" kern="1200" dirty="0">
                          <a:solidFill>
                            <a:schemeClr val="dk1"/>
                          </a:solidFill>
                          <a:effectLst/>
                          <a:latin typeface="+mn-lt"/>
                          <a:ea typeface="+mn-ea"/>
                          <a:cs typeface="+mn-cs"/>
                        </a:rPr>
                        <a:t>University </a:t>
                      </a:r>
                      <a:r>
                        <a:rPr lang="hr-HR" sz="1400" kern="1200" dirty="0" err="1">
                          <a:solidFill>
                            <a:schemeClr val="dk1"/>
                          </a:solidFill>
                          <a:effectLst/>
                          <a:latin typeface="+mn-lt"/>
                          <a:ea typeface="+mn-ea"/>
                          <a:cs typeface="+mn-cs"/>
                        </a:rPr>
                        <a:t>of</a:t>
                      </a:r>
                      <a:r>
                        <a:rPr lang="hr-HR" sz="1400" kern="1200" dirty="0">
                          <a:solidFill>
                            <a:schemeClr val="dk1"/>
                          </a:solidFill>
                          <a:effectLst/>
                          <a:latin typeface="+mn-lt"/>
                          <a:ea typeface="+mn-ea"/>
                          <a:cs typeface="+mn-cs"/>
                        </a:rPr>
                        <a:t> </a:t>
                      </a:r>
                      <a:r>
                        <a:rPr lang="hr-HR" sz="1400" kern="1200" dirty="0" err="1">
                          <a:solidFill>
                            <a:schemeClr val="dk1"/>
                          </a:solidFill>
                          <a:effectLst/>
                          <a:latin typeface="+mn-lt"/>
                          <a:ea typeface="+mn-ea"/>
                          <a:cs typeface="+mn-cs"/>
                        </a:rPr>
                        <a:t>Iași</a:t>
                      </a:r>
                      <a:r>
                        <a:rPr lang="hr-HR" sz="1400" kern="1200" dirty="0">
                          <a:solidFill>
                            <a:schemeClr val="dk1"/>
                          </a:solidFill>
                          <a:effectLst/>
                          <a:latin typeface="+mn-lt"/>
                          <a:ea typeface="+mn-ea"/>
                          <a:cs typeface="+mn-cs"/>
                        </a:rPr>
                        <a:t>,</a:t>
                      </a:r>
                      <a:r>
                        <a:rPr lang="en-US" sz="1400" kern="1200" dirty="0">
                          <a:solidFill>
                            <a:schemeClr val="dk1"/>
                          </a:solidFill>
                          <a:effectLst/>
                          <a:latin typeface="+mn-lt"/>
                          <a:ea typeface="+mn-ea"/>
                          <a:cs typeface="+mn-cs"/>
                        </a:rPr>
                        <a:t> </a:t>
                      </a:r>
                      <a:r>
                        <a:rPr lang="hr-HR" sz="1400" kern="1200" dirty="0" err="1">
                          <a:solidFill>
                            <a:schemeClr val="dk1"/>
                          </a:solidFill>
                          <a:effectLst/>
                          <a:latin typeface="+mn-lt"/>
                          <a:ea typeface="+mn-ea"/>
                          <a:cs typeface="+mn-cs"/>
                        </a:rPr>
                        <a:t>Romania</a:t>
                      </a:r>
                      <a:r>
                        <a:rPr lang="hr-HR" sz="1400" kern="1200" dirty="0">
                          <a:solidFill>
                            <a:schemeClr val="dk1"/>
                          </a:solidFill>
                          <a:effectLst/>
                          <a:latin typeface="+mn-lt"/>
                          <a:ea typeface="+mn-ea"/>
                          <a:cs typeface="+mn-cs"/>
                        </a:rPr>
                        <a:t> </a:t>
                      </a:r>
                      <a:endParaRPr lang="en-US" sz="1400" kern="1200" dirty="0">
                        <a:solidFill>
                          <a:schemeClr val="dk1"/>
                        </a:solidFill>
                        <a:effectLst/>
                        <a:latin typeface="+mn-lt"/>
                        <a:ea typeface="+mn-ea"/>
                        <a:cs typeface="+mn-cs"/>
                      </a:endParaRPr>
                    </a:p>
                    <a:p>
                      <a:r>
                        <a:rPr lang="hr-HR" sz="1400" dirty="0" err="1"/>
                        <a:t>Ph.D</a:t>
                      </a:r>
                      <a:r>
                        <a:rPr lang="hr-HR" sz="1400" dirty="0"/>
                        <a:t> Bart </a:t>
                      </a:r>
                      <a:r>
                        <a:rPr lang="hr-HR" sz="1400" dirty="0" err="1"/>
                        <a:t>Neuts</a:t>
                      </a:r>
                      <a:r>
                        <a:rPr lang="en-US" sz="1400" dirty="0"/>
                        <a:t>, </a:t>
                      </a:r>
                      <a:r>
                        <a:rPr lang="hr-HR" sz="1400" kern="1200" dirty="0">
                          <a:solidFill>
                            <a:schemeClr val="dk1"/>
                          </a:solidFill>
                          <a:effectLst/>
                          <a:latin typeface="+mn-lt"/>
                          <a:ea typeface="+mn-ea"/>
                          <a:cs typeface="+mn-cs"/>
                        </a:rPr>
                        <a:t>KU </a:t>
                      </a:r>
                      <a:r>
                        <a:rPr lang="hr-HR" sz="1400" kern="1200" dirty="0" err="1">
                          <a:solidFill>
                            <a:schemeClr val="dk1"/>
                          </a:solidFill>
                          <a:effectLst/>
                          <a:latin typeface="+mn-lt"/>
                          <a:ea typeface="+mn-ea"/>
                          <a:cs typeface="+mn-cs"/>
                        </a:rPr>
                        <a:t>Leuven</a:t>
                      </a:r>
                      <a:r>
                        <a:rPr lang="hr-HR" sz="1400" kern="1200" dirty="0">
                          <a:solidFill>
                            <a:schemeClr val="dk1"/>
                          </a:solidFill>
                          <a:effectLst/>
                          <a:latin typeface="+mn-lt"/>
                          <a:ea typeface="+mn-ea"/>
                          <a:cs typeface="+mn-cs"/>
                        </a:rPr>
                        <a:t>, </a:t>
                      </a:r>
                      <a:r>
                        <a:rPr lang="hr-HR" sz="1400" kern="1200" dirty="0" err="1">
                          <a:solidFill>
                            <a:schemeClr val="dk1"/>
                          </a:solidFill>
                          <a:effectLst/>
                          <a:latin typeface="+mn-lt"/>
                          <a:ea typeface="+mn-ea"/>
                          <a:cs typeface="+mn-cs"/>
                        </a:rPr>
                        <a:t>Belgium</a:t>
                      </a:r>
                      <a:r>
                        <a:rPr lang="hr-HR" sz="1400" kern="1200" dirty="0">
                          <a:solidFill>
                            <a:schemeClr val="dk1"/>
                          </a:solidFill>
                          <a:effectLst/>
                          <a:latin typeface="+mn-lt"/>
                          <a:ea typeface="+mn-ea"/>
                          <a:cs typeface="+mn-cs"/>
                        </a:rPr>
                        <a:t> </a:t>
                      </a:r>
                      <a:r>
                        <a:rPr lang="hr-HR" sz="1400" dirty="0"/>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400" b="1" dirty="0" err="1">
                          <a:effectLst/>
                        </a:rPr>
                        <a:t>What</a:t>
                      </a:r>
                      <a:r>
                        <a:rPr lang="hr-HR" sz="1400" b="1" dirty="0">
                          <a:effectLst/>
                        </a:rPr>
                        <a:t> </a:t>
                      </a:r>
                      <a:r>
                        <a:rPr lang="hr-HR" sz="1400" b="1" dirty="0" err="1">
                          <a:effectLst/>
                        </a:rPr>
                        <a:t>Drives</a:t>
                      </a:r>
                      <a:r>
                        <a:rPr lang="hr-HR" sz="1400" b="1" dirty="0">
                          <a:effectLst/>
                        </a:rPr>
                        <a:t> </a:t>
                      </a:r>
                      <a:r>
                        <a:rPr lang="hr-HR" sz="1400" b="1" dirty="0" err="1">
                          <a:effectLst/>
                        </a:rPr>
                        <a:t>Tourism</a:t>
                      </a:r>
                      <a:r>
                        <a:rPr lang="hr-HR" sz="1400" b="1" dirty="0">
                          <a:effectLst/>
                        </a:rPr>
                        <a:t> </a:t>
                      </a:r>
                      <a:r>
                        <a:rPr lang="hr-HR" sz="1400" b="1" dirty="0" err="1">
                          <a:effectLst/>
                        </a:rPr>
                        <a:t>Demand</a:t>
                      </a:r>
                      <a:r>
                        <a:rPr lang="hr-HR" sz="1400" b="1" dirty="0">
                          <a:effectLst/>
                        </a:rPr>
                        <a:t> </a:t>
                      </a:r>
                      <a:r>
                        <a:rPr lang="hr-HR" sz="1400" b="1" dirty="0" err="1">
                          <a:effectLst/>
                        </a:rPr>
                        <a:t>Resilience</a:t>
                      </a:r>
                      <a:r>
                        <a:rPr lang="hr-HR" sz="1400" b="1" dirty="0">
                          <a:effectLst/>
                        </a:rPr>
                        <a:t> </a:t>
                      </a:r>
                      <a:r>
                        <a:rPr lang="hr-HR" sz="1400" b="1" dirty="0" err="1">
                          <a:effectLst/>
                        </a:rPr>
                        <a:t>in</a:t>
                      </a:r>
                      <a:r>
                        <a:rPr lang="hr-HR" sz="1400" b="1" dirty="0">
                          <a:effectLst/>
                        </a:rPr>
                        <a:t> European Union Regions? A </a:t>
                      </a:r>
                      <a:r>
                        <a:rPr lang="hr-HR" sz="1400" b="1" dirty="0" err="1">
                          <a:effectLst/>
                        </a:rPr>
                        <a:t>Spatial</a:t>
                      </a:r>
                      <a:r>
                        <a:rPr lang="hr-HR" sz="1400" b="1" dirty="0">
                          <a:effectLst/>
                        </a:rPr>
                        <a:t> </a:t>
                      </a:r>
                      <a:r>
                        <a:rPr lang="hr-HR" sz="1400" b="1" dirty="0" err="1">
                          <a:effectLst/>
                        </a:rPr>
                        <a:t>Econometric</a:t>
                      </a:r>
                      <a:r>
                        <a:rPr lang="hr-HR" sz="1400" b="1" dirty="0">
                          <a:effectLst/>
                        </a:rPr>
                        <a:t> </a:t>
                      </a:r>
                      <a:r>
                        <a:rPr lang="hr-HR" sz="1400" b="1" dirty="0" err="1">
                          <a:effectLst/>
                        </a:rPr>
                        <a:t>Analysis</a:t>
                      </a:r>
                      <a:endParaRPr lang="hr-HR" sz="1400" b="1" dirty="0"/>
                    </a:p>
                  </a:txBody>
                  <a:tcPr/>
                </a:tc>
                <a:tc>
                  <a:txBody>
                    <a:bodyPr/>
                    <a:lstStyle/>
                    <a:p>
                      <a:r>
                        <a:rPr lang="hr-HR" sz="1400" dirty="0"/>
                        <a:t>Prof. Blanka Šimundić</a:t>
                      </a:r>
                    </a:p>
                  </a:txBody>
                  <a:tcPr/>
                </a:tc>
                <a:extLst>
                  <a:ext uri="{0D108BD9-81ED-4DB2-BD59-A6C34878D82A}">
                    <a16:rowId xmlns:a16="http://schemas.microsoft.com/office/drawing/2014/main" val="3284642706"/>
                  </a:ext>
                </a:extLst>
              </a:tr>
              <a:tr h="944023">
                <a:tc gridSpan="3">
                  <a:txBody>
                    <a:bodyPr/>
                    <a:lstStyle/>
                    <a:p>
                      <a:pPr marL="285750" indent="-285750" algn="l">
                        <a:buFont typeface="Arial" panose="020B0604020202020204" pitchFamily="34" charset="0"/>
                        <a:buChar char="•"/>
                      </a:pPr>
                      <a:r>
                        <a:rPr lang="hr-HR" b="1" dirty="0" err="1"/>
                        <a:t>The</a:t>
                      </a:r>
                      <a:r>
                        <a:rPr lang="hr-HR" b="1" dirty="0"/>
                        <a:t> </a:t>
                      </a:r>
                      <a:r>
                        <a:rPr lang="hr-HR" b="1" dirty="0" err="1"/>
                        <a:t>discussant</a:t>
                      </a:r>
                      <a:r>
                        <a:rPr lang="hr-HR" b="1" dirty="0"/>
                        <a:t> for </a:t>
                      </a:r>
                      <a:r>
                        <a:rPr lang="hr-HR" b="1" dirty="0" err="1"/>
                        <a:t>each</a:t>
                      </a:r>
                      <a:r>
                        <a:rPr lang="hr-HR" b="1" dirty="0"/>
                        <a:t> </a:t>
                      </a:r>
                      <a:r>
                        <a:rPr lang="hr-HR" b="1" dirty="0" err="1"/>
                        <a:t>presentation</a:t>
                      </a:r>
                      <a:r>
                        <a:rPr lang="hr-HR" b="1" dirty="0"/>
                        <a:t> </a:t>
                      </a:r>
                      <a:r>
                        <a:rPr lang="hr-HR" b="1" dirty="0" err="1"/>
                        <a:t>is</a:t>
                      </a:r>
                      <a:r>
                        <a:rPr lang="hr-HR" b="1" dirty="0"/>
                        <a:t> </a:t>
                      </a:r>
                      <a:r>
                        <a:rPr lang="hr-HR" b="1" dirty="0" err="1"/>
                        <a:t>the</a:t>
                      </a:r>
                      <a:r>
                        <a:rPr lang="hr-HR" b="1" dirty="0"/>
                        <a:t> </a:t>
                      </a:r>
                      <a:r>
                        <a:rPr lang="hr-HR" b="1" dirty="0" err="1"/>
                        <a:t>presenter</a:t>
                      </a:r>
                      <a:r>
                        <a:rPr lang="hr-HR" b="1" dirty="0"/>
                        <a:t> </a:t>
                      </a:r>
                      <a:r>
                        <a:rPr lang="hr-HR" b="1" dirty="0" err="1"/>
                        <a:t>of</a:t>
                      </a:r>
                      <a:r>
                        <a:rPr lang="hr-HR" b="1" dirty="0"/>
                        <a:t> </a:t>
                      </a:r>
                      <a:r>
                        <a:rPr lang="hr-HR" b="1" dirty="0" err="1"/>
                        <a:t>the</a:t>
                      </a:r>
                      <a:r>
                        <a:rPr lang="hr-HR" b="1" dirty="0"/>
                        <a:t> </a:t>
                      </a:r>
                      <a:r>
                        <a:rPr lang="hr-HR" b="1" dirty="0" err="1"/>
                        <a:t>next</a:t>
                      </a:r>
                      <a:r>
                        <a:rPr lang="hr-HR" b="1" dirty="0"/>
                        <a:t> </a:t>
                      </a:r>
                      <a:r>
                        <a:rPr lang="hr-HR" b="1" dirty="0" err="1"/>
                        <a:t>paper</a:t>
                      </a:r>
                      <a:r>
                        <a:rPr lang="hr-HR" b="1" dirty="0"/>
                        <a:t> </a:t>
                      </a:r>
                      <a:r>
                        <a:rPr lang="hr-HR" b="1" dirty="0" err="1"/>
                        <a:t>in</a:t>
                      </a:r>
                      <a:r>
                        <a:rPr lang="hr-HR" b="1" dirty="0"/>
                        <a:t> </a:t>
                      </a:r>
                      <a:r>
                        <a:rPr lang="hr-HR" b="1" dirty="0" err="1"/>
                        <a:t>the</a:t>
                      </a:r>
                      <a:r>
                        <a:rPr lang="hr-HR" b="1" dirty="0"/>
                        <a:t> </a:t>
                      </a:r>
                      <a:r>
                        <a:rPr lang="hr-HR" b="1" dirty="0" err="1"/>
                        <a:t>session</a:t>
                      </a:r>
                      <a:r>
                        <a:rPr lang="hr-HR" b="1" dirty="0"/>
                        <a:t>. </a:t>
                      </a:r>
                      <a:r>
                        <a:rPr lang="hr-HR" b="1" dirty="0" err="1"/>
                        <a:t>The</a:t>
                      </a:r>
                      <a:r>
                        <a:rPr lang="hr-HR" b="1" dirty="0"/>
                        <a:t> </a:t>
                      </a:r>
                      <a:r>
                        <a:rPr lang="hr-HR" b="1" dirty="0" err="1"/>
                        <a:t>first</a:t>
                      </a:r>
                      <a:r>
                        <a:rPr lang="hr-HR" b="1" dirty="0"/>
                        <a:t> </a:t>
                      </a:r>
                      <a:r>
                        <a:rPr lang="hr-HR" b="1" dirty="0" err="1"/>
                        <a:t>presenter</a:t>
                      </a:r>
                      <a:r>
                        <a:rPr lang="hr-HR" b="1" dirty="0"/>
                        <a:t> </a:t>
                      </a:r>
                      <a:r>
                        <a:rPr lang="hr-HR" b="1" dirty="0" err="1"/>
                        <a:t>is</a:t>
                      </a:r>
                      <a:r>
                        <a:rPr lang="hr-HR" b="1" dirty="0"/>
                        <a:t> </a:t>
                      </a:r>
                      <a:r>
                        <a:rPr lang="hr-HR" b="1" dirty="0" err="1"/>
                        <a:t>the</a:t>
                      </a:r>
                      <a:r>
                        <a:rPr lang="hr-HR" b="1" dirty="0"/>
                        <a:t> </a:t>
                      </a:r>
                      <a:r>
                        <a:rPr lang="hr-HR" b="1" dirty="0" err="1"/>
                        <a:t>discussant</a:t>
                      </a:r>
                      <a:r>
                        <a:rPr lang="hr-HR" b="1" dirty="0"/>
                        <a:t> </a:t>
                      </a:r>
                      <a:r>
                        <a:rPr lang="hr-HR" b="1" dirty="0" err="1"/>
                        <a:t>of</a:t>
                      </a:r>
                      <a:r>
                        <a:rPr lang="hr-HR" b="1" dirty="0"/>
                        <a:t> </a:t>
                      </a:r>
                      <a:r>
                        <a:rPr lang="hr-HR" b="1" dirty="0" err="1"/>
                        <a:t>the</a:t>
                      </a:r>
                      <a:r>
                        <a:rPr lang="hr-HR" b="1" dirty="0"/>
                        <a:t> </a:t>
                      </a:r>
                      <a:r>
                        <a:rPr lang="hr-HR" b="1" dirty="0" err="1"/>
                        <a:t>last</a:t>
                      </a:r>
                      <a:r>
                        <a:rPr lang="hr-HR" b="1" dirty="0"/>
                        <a:t> </a:t>
                      </a:r>
                      <a:r>
                        <a:rPr lang="hr-HR" b="1" dirty="0" err="1"/>
                        <a:t>paper</a:t>
                      </a:r>
                      <a:endParaRPr lang="en-US" b="1" dirty="0"/>
                    </a:p>
                    <a:p>
                      <a:pPr marL="285750" indent="-285750" algn="l">
                        <a:buFont typeface="Arial" panose="020B0604020202020204" pitchFamily="34" charset="0"/>
                        <a:buChar char="•"/>
                      </a:pPr>
                      <a:r>
                        <a:rPr lang="hr-HR" b="1" dirty="0" err="1"/>
                        <a:t>The</a:t>
                      </a:r>
                      <a:r>
                        <a:rPr lang="hr-HR" b="1" dirty="0"/>
                        <a:t> </a:t>
                      </a:r>
                      <a:r>
                        <a:rPr lang="hr-HR" b="1" dirty="0" err="1"/>
                        <a:t>presentation</a:t>
                      </a:r>
                      <a:r>
                        <a:rPr lang="hr-HR" b="1" dirty="0"/>
                        <a:t> </a:t>
                      </a:r>
                      <a:r>
                        <a:rPr lang="hr-HR" b="1" dirty="0" err="1"/>
                        <a:t>duration</a:t>
                      </a:r>
                      <a:r>
                        <a:rPr lang="hr-HR" b="1" dirty="0"/>
                        <a:t> </a:t>
                      </a:r>
                      <a:r>
                        <a:rPr lang="hr-HR" b="1" dirty="0" err="1"/>
                        <a:t>is</a:t>
                      </a:r>
                      <a:r>
                        <a:rPr lang="hr-HR" b="1" dirty="0"/>
                        <a:t> 20 </a:t>
                      </a:r>
                      <a:r>
                        <a:rPr lang="hr-HR" b="1" dirty="0" err="1"/>
                        <a:t>minutes</a:t>
                      </a:r>
                      <a:r>
                        <a:rPr lang="hr-HR" b="1" dirty="0"/>
                        <a:t>;</a:t>
                      </a:r>
                      <a:r>
                        <a:rPr lang="en-US" b="1" dirty="0"/>
                        <a:t> I </a:t>
                      </a:r>
                      <a:r>
                        <a:rPr lang="hr-HR" sz="1800" b="1" u="none" strike="noStrike" kern="1200" dirty="0" err="1">
                          <a:solidFill>
                            <a:schemeClr val="dk1"/>
                          </a:solidFill>
                          <a:effectLst/>
                          <a:latin typeface="+mn-lt"/>
                          <a:ea typeface="+mn-ea"/>
                          <a:cs typeface="+mn-cs"/>
                        </a:rPr>
                        <a:t>will</a:t>
                      </a:r>
                      <a:r>
                        <a:rPr lang="hr-HR" sz="1800" b="1" u="none" strike="noStrike" kern="1200" dirty="0">
                          <a:solidFill>
                            <a:schemeClr val="dk1"/>
                          </a:solidFill>
                          <a:effectLst/>
                          <a:latin typeface="+mn-lt"/>
                          <a:ea typeface="+mn-ea"/>
                          <a:cs typeface="+mn-cs"/>
                        </a:rPr>
                        <a:t> </a:t>
                      </a:r>
                      <a:r>
                        <a:rPr lang="hr-HR" sz="1800" b="1" u="none" strike="noStrike" kern="1200" dirty="0" err="1">
                          <a:solidFill>
                            <a:schemeClr val="dk1"/>
                          </a:solidFill>
                          <a:effectLst/>
                          <a:latin typeface="+mn-lt"/>
                          <a:ea typeface="+mn-ea"/>
                          <a:cs typeface="+mn-cs"/>
                        </a:rPr>
                        <a:t>remind</a:t>
                      </a:r>
                      <a:r>
                        <a:rPr lang="hr-HR" sz="1800" b="1" u="none" strike="noStrike" kern="1200" dirty="0">
                          <a:solidFill>
                            <a:schemeClr val="dk1"/>
                          </a:solidFill>
                          <a:effectLst/>
                          <a:latin typeface="+mn-lt"/>
                          <a:ea typeface="+mn-ea"/>
                          <a:cs typeface="+mn-cs"/>
                        </a:rPr>
                        <a:t> </a:t>
                      </a:r>
                      <a:r>
                        <a:rPr lang="hr-HR" sz="1800" b="1" u="none" strike="noStrike" kern="1200" dirty="0" err="1">
                          <a:solidFill>
                            <a:schemeClr val="dk1"/>
                          </a:solidFill>
                          <a:effectLst/>
                          <a:latin typeface="+mn-lt"/>
                          <a:ea typeface="+mn-ea"/>
                          <a:cs typeface="+mn-cs"/>
                        </a:rPr>
                        <a:t>you</a:t>
                      </a:r>
                      <a:r>
                        <a:rPr lang="hr-HR" sz="1800" b="1" u="none" strike="noStrike" kern="1200" dirty="0">
                          <a:solidFill>
                            <a:schemeClr val="dk1"/>
                          </a:solidFill>
                          <a:effectLst/>
                          <a:latin typeface="+mn-lt"/>
                          <a:ea typeface="+mn-ea"/>
                          <a:cs typeface="+mn-cs"/>
                        </a:rPr>
                        <a:t> to </a:t>
                      </a:r>
                      <a:r>
                        <a:rPr lang="hr-HR" sz="1800" b="1" u="none" strike="noStrike" kern="1200" dirty="0" err="1">
                          <a:solidFill>
                            <a:schemeClr val="dk1"/>
                          </a:solidFill>
                          <a:effectLst/>
                          <a:latin typeface="+mn-lt"/>
                          <a:ea typeface="+mn-ea"/>
                          <a:cs typeface="+mn-cs"/>
                        </a:rPr>
                        <a:t>wrap</a:t>
                      </a:r>
                      <a:r>
                        <a:rPr lang="hr-HR" sz="1800" b="1" u="none" strike="noStrike" kern="1200" dirty="0">
                          <a:solidFill>
                            <a:schemeClr val="dk1"/>
                          </a:solidFill>
                          <a:effectLst/>
                          <a:latin typeface="+mn-lt"/>
                          <a:ea typeface="+mn-ea"/>
                          <a:cs typeface="+mn-cs"/>
                        </a:rPr>
                        <a:t> </a:t>
                      </a:r>
                      <a:r>
                        <a:rPr lang="hr-HR" sz="1800" b="1" u="none" strike="noStrike" kern="1200" dirty="0" err="1">
                          <a:solidFill>
                            <a:schemeClr val="dk1"/>
                          </a:solidFill>
                          <a:effectLst/>
                          <a:latin typeface="+mn-lt"/>
                          <a:ea typeface="+mn-ea"/>
                          <a:cs typeface="+mn-cs"/>
                        </a:rPr>
                        <a:t>up</a:t>
                      </a:r>
                      <a:r>
                        <a:rPr lang="hr-HR" sz="1800" b="1" u="none" strike="noStrike" kern="1200" dirty="0">
                          <a:solidFill>
                            <a:schemeClr val="dk1"/>
                          </a:solidFill>
                          <a:effectLst/>
                          <a:latin typeface="+mn-lt"/>
                          <a:ea typeface="+mn-ea"/>
                          <a:cs typeface="+mn-cs"/>
                        </a:rPr>
                        <a:t> </a:t>
                      </a:r>
                      <a:r>
                        <a:rPr lang="hr-HR" sz="1800" b="1" u="none" strike="noStrike" kern="1200" dirty="0" err="1">
                          <a:solidFill>
                            <a:schemeClr val="dk1"/>
                          </a:solidFill>
                          <a:effectLst/>
                          <a:latin typeface="+mn-lt"/>
                          <a:ea typeface="+mn-ea"/>
                          <a:cs typeface="+mn-cs"/>
                        </a:rPr>
                        <a:t>after</a:t>
                      </a:r>
                      <a:r>
                        <a:rPr lang="hr-HR" sz="1800" b="1" u="none" strike="noStrike" kern="1200" dirty="0">
                          <a:solidFill>
                            <a:schemeClr val="dk1"/>
                          </a:solidFill>
                          <a:effectLst/>
                          <a:latin typeface="+mn-lt"/>
                          <a:ea typeface="+mn-ea"/>
                          <a:cs typeface="+mn-cs"/>
                        </a:rPr>
                        <a:t> 18 </a:t>
                      </a:r>
                      <a:r>
                        <a:rPr lang="hr-HR" sz="1800" b="1" u="none" strike="noStrike" kern="1200" dirty="0" err="1">
                          <a:solidFill>
                            <a:schemeClr val="dk1"/>
                          </a:solidFill>
                          <a:effectLst/>
                          <a:latin typeface="+mn-lt"/>
                          <a:ea typeface="+mn-ea"/>
                          <a:cs typeface="+mn-cs"/>
                        </a:rPr>
                        <a:t>minutes</a:t>
                      </a:r>
                      <a:endParaRPr lang="hr-HR" b="1" dirty="0"/>
                    </a:p>
                  </a:txBody>
                  <a:tcPr/>
                </a:tc>
                <a:tc hMerge="1">
                  <a:txBody>
                    <a:bodyPr/>
                    <a:lstStyle/>
                    <a:p>
                      <a:endParaRPr lang="hr-HR" dirty="0"/>
                    </a:p>
                  </a:txBody>
                  <a:tcPr/>
                </a:tc>
                <a:tc hMerge="1">
                  <a:txBody>
                    <a:bodyPr/>
                    <a:lstStyle/>
                    <a:p>
                      <a:endParaRPr lang="hr-HR" dirty="0"/>
                    </a:p>
                  </a:txBody>
                  <a:tcPr/>
                </a:tc>
                <a:extLst>
                  <a:ext uri="{0D108BD9-81ED-4DB2-BD59-A6C34878D82A}">
                    <a16:rowId xmlns:a16="http://schemas.microsoft.com/office/drawing/2014/main" val="3775361815"/>
                  </a:ext>
                </a:extLst>
              </a:tr>
            </a:tbl>
          </a:graphicData>
        </a:graphic>
      </p:graphicFrame>
      <p:sp>
        <p:nvSpPr>
          <p:cNvPr id="6" name="TextBox 5">
            <a:extLst>
              <a:ext uri="{FF2B5EF4-FFF2-40B4-BE49-F238E27FC236}">
                <a16:creationId xmlns:a16="http://schemas.microsoft.com/office/drawing/2014/main" id="{F5CE0C00-401B-CBB5-7D8B-C02181053FB6}"/>
              </a:ext>
            </a:extLst>
          </p:cNvPr>
          <p:cNvSpPr txBox="1"/>
          <p:nvPr/>
        </p:nvSpPr>
        <p:spPr>
          <a:xfrm>
            <a:off x="724662" y="382925"/>
            <a:ext cx="10385298" cy="705642"/>
          </a:xfrm>
          <a:prstGeom prst="rect">
            <a:avLst/>
          </a:prstGeom>
          <a:noFill/>
        </p:spPr>
        <p:txBody>
          <a:bodyPr wrap="square">
            <a:spAutoFit/>
          </a:bodyPr>
          <a:lstStyle/>
          <a:p>
            <a:pPr>
              <a:lnSpc>
                <a:spcPct val="90000"/>
              </a:lnSpc>
              <a:spcBef>
                <a:spcPct val="0"/>
              </a:spcBef>
            </a:pPr>
            <a:r>
              <a:rPr lang="hr-HR" sz="4400" dirty="0" err="1">
                <a:latin typeface="+mj-lt"/>
                <a:ea typeface="+mj-ea"/>
                <a:cs typeface="+mj-cs"/>
              </a:rPr>
              <a:t>Contributed</a:t>
            </a:r>
            <a:r>
              <a:rPr lang="hr-HR" sz="4400" dirty="0">
                <a:latin typeface="+mj-lt"/>
                <a:ea typeface="+mj-ea"/>
                <a:cs typeface="+mj-cs"/>
              </a:rPr>
              <a:t> </a:t>
            </a:r>
            <a:r>
              <a:rPr lang="hr-HR" sz="4400" dirty="0" err="1">
                <a:latin typeface="+mj-lt"/>
                <a:ea typeface="+mj-ea"/>
                <a:cs typeface="+mj-cs"/>
              </a:rPr>
              <a:t>Papers</a:t>
            </a:r>
            <a:r>
              <a:rPr lang="hr-HR" sz="4400" dirty="0">
                <a:latin typeface="+mj-lt"/>
                <a:ea typeface="+mj-ea"/>
                <a:cs typeface="+mj-cs"/>
              </a:rPr>
              <a:t> for </a:t>
            </a:r>
            <a:r>
              <a:rPr lang="hr-HR" sz="4400" dirty="0" err="1">
                <a:latin typeface="+mj-lt"/>
                <a:ea typeface="+mj-ea"/>
                <a:cs typeface="+mj-cs"/>
              </a:rPr>
              <a:t>This</a:t>
            </a:r>
            <a:r>
              <a:rPr lang="hr-HR" sz="4400" dirty="0">
                <a:latin typeface="+mj-lt"/>
                <a:ea typeface="+mj-ea"/>
                <a:cs typeface="+mj-cs"/>
              </a:rPr>
              <a:t> </a:t>
            </a:r>
            <a:r>
              <a:rPr lang="hr-HR" sz="4400" dirty="0" err="1">
                <a:latin typeface="+mj-lt"/>
                <a:ea typeface="+mj-ea"/>
                <a:cs typeface="+mj-cs"/>
              </a:rPr>
              <a:t>Session</a:t>
            </a:r>
            <a:r>
              <a:rPr lang="hr-HR" sz="4400" dirty="0">
                <a:latin typeface="+mj-lt"/>
                <a:ea typeface="+mj-ea"/>
                <a:cs typeface="+mj-cs"/>
              </a:rPr>
              <a:t> </a:t>
            </a:r>
            <a:r>
              <a:rPr lang="en-US" sz="4400" dirty="0">
                <a:latin typeface="+mj-lt"/>
                <a:ea typeface="+mj-ea"/>
                <a:cs typeface="+mj-cs"/>
              </a:rPr>
              <a:t>:</a:t>
            </a:r>
            <a:endParaRPr lang="hr-HR" sz="4400" dirty="0">
              <a:latin typeface="+mj-lt"/>
              <a:ea typeface="+mj-ea"/>
              <a:cs typeface="+mj-cs"/>
            </a:endParaRPr>
          </a:p>
        </p:txBody>
      </p:sp>
    </p:spTree>
    <p:extLst>
      <p:ext uri="{BB962C8B-B14F-4D97-AF65-F5344CB8AC3E}">
        <p14:creationId xmlns:p14="http://schemas.microsoft.com/office/powerpoint/2010/main" val="3346691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0F65C-4AB4-2A17-7F34-726C8FF91086}"/>
              </a:ext>
            </a:extLst>
          </p:cNvPr>
          <p:cNvSpPr>
            <a:spLocks noGrp="1"/>
          </p:cNvSpPr>
          <p:nvPr>
            <p:ph type="ctrTitle"/>
          </p:nvPr>
        </p:nvSpPr>
        <p:spPr>
          <a:xfrm>
            <a:off x="5029200" y="1122363"/>
            <a:ext cx="5638800" cy="2387600"/>
          </a:xfrm>
        </p:spPr>
        <p:txBody>
          <a:bodyPr>
            <a:normAutofit/>
          </a:bodyPr>
          <a:lstStyle/>
          <a:p>
            <a:pPr algn="l"/>
            <a:r>
              <a:rPr lang="hr-HR" sz="2400" b="1" dirty="0" err="1"/>
              <a:t>Economic</a:t>
            </a:r>
            <a:r>
              <a:rPr lang="hr-HR" sz="2400" b="1" dirty="0"/>
              <a:t> </a:t>
            </a:r>
            <a:r>
              <a:rPr lang="hr-HR" sz="2400" b="1" dirty="0" err="1"/>
              <a:t>contributions</a:t>
            </a:r>
            <a:r>
              <a:rPr lang="hr-HR" sz="2400" b="1" dirty="0"/>
              <a:t> </a:t>
            </a:r>
            <a:r>
              <a:rPr lang="hr-HR" sz="2400" b="1" dirty="0" err="1"/>
              <a:t>of</a:t>
            </a:r>
            <a:r>
              <a:rPr lang="hr-HR" sz="2400" b="1" dirty="0"/>
              <a:t> </a:t>
            </a:r>
            <a:r>
              <a:rPr lang="hr-HR" sz="2400" b="1" dirty="0" err="1"/>
              <a:t>tourism</a:t>
            </a:r>
            <a:r>
              <a:rPr lang="hr-HR" sz="2400" b="1" dirty="0"/>
              <a:t>: </a:t>
            </a:r>
            <a:r>
              <a:rPr lang="hr-HR" sz="2400" b="1" dirty="0" err="1"/>
              <a:t>From</a:t>
            </a:r>
            <a:r>
              <a:rPr lang="hr-HR" sz="2400" b="1" dirty="0"/>
              <a:t> </a:t>
            </a:r>
            <a:r>
              <a:rPr lang="hr-HR" sz="2400" b="1" dirty="0" err="1"/>
              <a:t>national</a:t>
            </a:r>
            <a:r>
              <a:rPr lang="hr-HR" sz="2400" b="1" dirty="0"/>
              <a:t> to </a:t>
            </a:r>
            <a:r>
              <a:rPr lang="hr-HR" sz="2400" b="1" dirty="0" err="1"/>
              <a:t>regional</a:t>
            </a:r>
            <a:r>
              <a:rPr lang="hr-HR" sz="2400" b="1" dirty="0"/>
              <a:t> </a:t>
            </a:r>
            <a:r>
              <a:rPr lang="hr-HR" sz="2400" b="1" dirty="0" err="1"/>
              <a:t>analysis</a:t>
            </a:r>
            <a:br>
              <a:rPr lang="en-US" sz="2400" b="1" dirty="0"/>
            </a:br>
            <a:r>
              <a:rPr lang="en-US" sz="2000" dirty="0"/>
              <a:t>- </a:t>
            </a:r>
            <a:r>
              <a:rPr lang="hr-HR" sz="2000" dirty="0"/>
              <a:t>A </a:t>
            </a:r>
            <a:r>
              <a:rPr lang="hr-HR" sz="2000" dirty="0" err="1"/>
              <a:t>Case</a:t>
            </a:r>
            <a:r>
              <a:rPr lang="hr-HR" sz="2000" dirty="0"/>
              <a:t> </a:t>
            </a:r>
            <a:r>
              <a:rPr lang="hr-HR" sz="2000" dirty="0" err="1"/>
              <a:t>Study</a:t>
            </a:r>
            <a:r>
              <a:rPr lang="hr-HR" sz="2000" dirty="0"/>
              <a:t> </a:t>
            </a:r>
            <a:r>
              <a:rPr lang="hr-HR" sz="2000" dirty="0" err="1"/>
              <a:t>of</a:t>
            </a:r>
            <a:r>
              <a:rPr lang="hr-HR" sz="2000" dirty="0"/>
              <a:t> Zagreb, </a:t>
            </a:r>
            <a:r>
              <a:rPr lang="hr-HR" sz="2000" dirty="0" err="1"/>
              <a:t>the</a:t>
            </a:r>
            <a:r>
              <a:rPr lang="hr-HR" sz="2000" dirty="0"/>
              <a:t> Capital </a:t>
            </a:r>
            <a:r>
              <a:rPr lang="hr-HR" sz="2000" dirty="0" err="1"/>
              <a:t>of</a:t>
            </a:r>
            <a:r>
              <a:rPr lang="hr-HR" sz="2000" dirty="0"/>
              <a:t> Croatia</a:t>
            </a:r>
          </a:p>
        </p:txBody>
      </p:sp>
      <p:sp>
        <p:nvSpPr>
          <p:cNvPr id="3" name="Subtitle 2">
            <a:extLst>
              <a:ext uri="{FF2B5EF4-FFF2-40B4-BE49-F238E27FC236}">
                <a16:creationId xmlns:a16="http://schemas.microsoft.com/office/drawing/2014/main" id="{C875E939-A9A4-9DD2-9519-B883E78F34D7}"/>
              </a:ext>
            </a:extLst>
          </p:cNvPr>
          <p:cNvSpPr>
            <a:spLocks noGrp="1"/>
          </p:cNvSpPr>
          <p:nvPr>
            <p:ph type="subTitle" idx="1"/>
          </p:nvPr>
        </p:nvSpPr>
        <p:spPr>
          <a:xfrm>
            <a:off x="5029200" y="4671885"/>
            <a:ext cx="6175248" cy="659066"/>
          </a:xfrm>
        </p:spPr>
        <p:txBody>
          <a:bodyPr>
            <a:normAutofit/>
          </a:bodyPr>
          <a:lstStyle/>
          <a:p>
            <a:pPr algn="l"/>
            <a:r>
              <a:rPr lang="en-US" dirty="0"/>
              <a:t>Authors: </a:t>
            </a:r>
            <a:r>
              <a:rPr lang="hr-HR" dirty="0" err="1"/>
              <a:t>Ph.D</a:t>
            </a:r>
            <a:r>
              <a:rPr lang="hr-HR" dirty="0"/>
              <a:t> </a:t>
            </a:r>
            <a:r>
              <a:rPr lang="en-US" dirty="0"/>
              <a:t>Neven Ivandić, </a:t>
            </a:r>
            <a:r>
              <a:rPr lang="hr-HR" dirty="0" err="1"/>
              <a:t>Ph.D</a:t>
            </a:r>
            <a:r>
              <a:rPr lang="hr-HR" dirty="0"/>
              <a:t> </a:t>
            </a:r>
            <a:r>
              <a:rPr lang="en-US" dirty="0"/>
              <a:t> Ivan Kožić</a:t>
            </a:r>
            <a:endParaRPr lang="hr-HR" dirty="0"/>
          </a:p>
        </p:txBody>
      </p:sp>
      <p:sp>
        <p:nvSpPr>
          <p:cNvPr id="9" name="TextBox 8">
            <a:extLst>
              <a:ext uri="{FF2B5EF4-FFF2-40B4-BE49-F238E27FC236}">
                <a16:creationId xmlns:a16="http://schemas.microsoft.com/office/drawing/2014/main" id="{590DE864-61FA-1205-07A6-4AE68876A83F}"/>
              </a:ext>
            </a:extLst>
          </p:cNvPr>
          <p:cNvSpPr txBox="1"/>
          <p:nvPr/>
        </p:nvSpPr>
        <p:spPr>
          <a:xfrm>
            <a:off x="582929" y="4401254"/>
            <a:ext cx="3380994" cy="923330"/>
          </a:xfrm>
          <a:prstGeom prst="rect">
            <a:avLst/>
          </a:prstGeom>
          <a:noFill/>
        </p:spPr>
        <p:txBody>
          <a:bodyPr wrap="square">
            <a:spAutoFit/>
          </a:bodyPr>
          <a:lstStyle/>
          <a:p>
            <a:pPr algn="ctr">
              <a:buNone/>
            </a:pPr>
            <a:r>
              <a:rPr lang="hr-HR" b="1" dirty="0"/>
              <a:t>S74 </a:t>
            </a:r>
            <a:r>
              <a:rPr lang="hr-HR" b="1" dirty="0" err="1"/>
              <a:t>Tools</a:t>
            </a:r>
            <a:r>
              <a:rPr lang="hr-HR" b="1" dirty="0"/>
              <a:t> for </a:t>
            </a:r>
            <a:r>
              <a:rPr lang="hr-HR" b="1" dirty="0" err="1"/>
              <a:t>Measuring</a:t>
            </a:r>
            <a:r>
              <a:rPr lang="hr-HR" b="1" dirty="0"/>
              <a:t> Regional </a:t>
            </a:r>
            <a:r>
              <a:rPr lang="hr-HR" b="1" dirty="0" err="1"/>
              <a:t>Tourism</a:t>
            </a:r>
            <a:r>
              <a:rPr lang="hr-HR" b="1" dirty="0"/>
              <a:t> </a:t>
            </a:r>
            <a:r>
              <a:rPr lang="hr-HR" b="1" dirty="0" err="1"/>
              <a:t>Flows</a:t>
            </a:r>
            <a:r>
              <a:rPr lang="hr-HR" b="1" dirty="0"/>
              <a:t> (RP)</a:t>
            </a:r>
            <a:endParaRPr lang="en-US" b="1" dirty="0"/>
          </a:p>
          <a:p>
            <a:pPr algn="ctr">
              <a:buNone/>
            </a:pPr>
            <a:r>
              <a:rPr lang="en-US" dirty="0"/>
              <a:t>August 27</a:t>
            </a:r>
            <a:r>
              <a:rPr lang="en-US" baseline="30000" dirty="0"/>
              <a:t>th</a:t>
            </a:r>
            <a:r>
              <a:rPr lang="en-US" dirty="0"/>
              <a:t>, 2026</a:t>
            </a:r>
            <a:endParaRPr lang="hr-HR" dirty="0"/>
          </a:p>
        </p:txBody>
      </p:sp>
      <p:pic>
        <p:nvPicPr>
          <p:cNvPr id="10" name="Picture 9">
            <a:extLst>
              <a:ext uri="{FF2B5EF4-FFF2-40B4-BE49-F238E27FC236}">
                <a16:creationId xmlns:a16="http://schemas.microsoft.com/office/drawing/2014/main" id="{3FB6720B-7B5F-89F7-AAD7-8FD324A33791}"/>
              </a:ext>
            </a:extLst>
          </p:cNvPr>
          <p:cNvPicPr>
            <a:picLocks noChangeAspect="1"/>
          </p:cNvPicPr>
          <p:nvPr/>
        </p:nvPicPr>
        <p:blipFill>
          <a:blip r:embed="rId3"/>
          <a:srcRect l="30046" r="56851"/>
          <a:stretch>
            <a:fillRect/>
          </a:stretch>
        </p:blipFill>
        <p:spPr>
          <a:xfrm>
            <a:off x="1674493" y="2020824"/>
            <a:ext cx="1197865" cy="849894"/>
          </a:xfrm>
          <a:prstGeom prst="rect">
            <a:avLst/>
          </a:prstGeom>
        </p:spPr>
      </p:pic>
      <p:cxnSp>
        <p:nvCxnSpPr>
          <p:cNvPr id="12" name="Straight Connector 11">
            <a:extLst>
              <a:ext uri="{FF2B5EF4-FFF2-40B4-BE49-F238E27FC236}">
                <a16:creationId xmlns:a16="http://schemas.microsoft.com/office/drawing/2014/main" id="{D093A7AC-DBAE-453D-EBA2-46E5876C13D1}"/>
              </a:ext>
            </a:extLst>
          </p:cNvPr>
          <p:cNvCxnSpPr>
            <a:cxnSpLocks/>
          </p:cNvCxnSpPr>
          <p:nvPr/>
        </p:nvCxnSpPr>
        <p:spPr>
          <a:xfrm>
            <a:off x="4416552" y="1719072"/>
            <a:ext cx="0" cy="4599432"/>
          </a:xfrm>
          <a:prstGeom prst="line">
            <a:avLst/>
          </a:prstGeom>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25E3C6BA-86AA-D82A-4E14-E8EF761A460E}"/>
              </a:ext>
            </a:extLst>
          </p:cNvPr>
          <p:cNvSpPr txBox="1"/>
          <p:nvPr/>
        </p:nvSpPr>
        <p:spPr>
          <a:xfrm>
            <a:off x="742950" y="2771299"/>
            <a:ext cx="3060953" cy="369332"/>
          </a:xfrm>
          <a:prstGeom prst="rect">
            <a:avLst/>
          </a:prstGeom>
          <a:noFill/>
        </p:spPr>
        <p:txBody>
          <a:bodyPr wrap="square">
            <a:spAutoFit/>
          </a:bodyPr>
          <a:lstStyle/>
          <a:p>
            <a:r>
              <a:rPr lang="en-US" sz="1800" dirty="0"/>
              <a:t>Sofia, Bulgaria, 25-28 August</a:t>
            </a:r>
            <a:endParaRPr lang="hr-HR" dirty="0"/>
          </a:p>
        </p:txBody>
      </p:sp>
    </p:spTree>
    <p:extLst>
      <p:ext uri="{BB962C8B-B14F-4D97-AF65-F5344CB8AC3E}">
        <p14:creationId xmlns:p14="http://schemas.microsoft.com/office/powerpoint/2010/main" val="3939982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ECA3-B6AC-47B2-3076-FBEEDF7FBDEC}"/>
              </a:ext>
            </a:extLst>
          </p:cNvPr>
          <p:cNvSpPr>
            <a:spLocks noGrp="1"/>
          </p:cNvSpPr>
          <p:nvPr>
            <p:ph type="title"/>
          </p:nvPr>
        </p:nvSpPr>
        <p:spPr>
          <a:xfrm>
            <a:off x="783336" y="355981"/>
            <a:ext cx="10515600" cy="1325563"/>
          </a:xfrm>
        </p:spPr>
        <p:txBody>
          <a:bodyPr/>
          <a:lstStyle/>
          <a:p>
            <a:r>
              <a:rPr lang="en-US" dirty="0"/>
              <a:t>Motivation</a:t>
            </a:r>
            <a:endParaRPr lang="hr-HR" dirty="0"/>
          </a:p>
        </p:txBody>
      </p:sp>
      <p:sp>
        <p:nvSpPr>
          <p:cNvPr id="3" name="Content Placeholder 2">
            <a:extLst>
              <a:ext uri="{FF2B5EF4-FFF2-40B4-BE49-F238E27FC236}">
                <a16:creationId xmlns:a16="http://schemas.microsoft.com/office/drawing/2014/main" id="{5E071E03-C3BB-BEFB-5477-321960DEFD6F}"/>
              </a:ext>
            </a:extLst>
          </p:cNvPr>
          <p:cNvSpPr>
            <a:spLocks noGrp="1"/>
          </p:cNvSpPr>
          <p:nvPr>
            <p:ph idx="1"/>
          </p:nvPr>
        </p:nvSpPr>
        <p:spPr>
          <a:xfrm>
            <a:off x="783336" y="1860722"/>
            <a:ext cx="6284973" cy="4022841"/>
          </a:xfrm>
        </p:spPr>
        <p:txBody>
          <a:bodyPr>
            <a:normAutofit fontScale="92500"/>
          </a:bodyPr>
          <a:lstStyle/>
          <a:p>
            <a:pPr lvl="0"/>
            <a:r>
              <a:rPr lang="hr-HR" sz="2400" dirty="0" err="1">
                <a:latin typeface="Calibri" panose="020F0502020204030204" pitchFamily="34" charset="0"/>
                <a:ea typeface="Calibri" panose="020F0502020204030204" pitchFamily="34" charset="0"/>
                <a:cs typeface="Calibri" panose="020F0502020204030204" pitchFamily="34" charset="0"/>
              </a:rPr>
              <a:t>The</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Tourism</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Satellite</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Account</a:t>
            </a:r>
            <a:r>
              <a:rPr lang="hr-HR" sz="2400" dirty="0">
                <a:latin typeface="Calibri" panose="020F0502020204030204" pitchFamily="34" charset="0"/>
                <a:ea typeface="Calibri" panose="020F0502020204030204" pitchFamily="34" charset="0"/>
                <a:cs typeface="Calibri" panose="020F0502020204030204" pitchFamily="34" charset="0"/>
              </a:rPr>
              <a:t> (TSA) </a:t>
            </a:r>
            <a:r>
              <a:rPr lang="hr-HR" sz="2400" dirty="0" err="1">
                <a:latin typeface="Calibri" panose="020F0502020204030204" pitchFamily="34" charset="0"/>
                <a:ea typeface="Calibri" panose="020F0502020204030204" pitchFamily="34" charset="0"/>
                <a:cs typeface="Calibri" panose="020F0502020204030204" pitchFamily="34" charset="0"/>
              </a:rPr>
              <a:t>is</a:t>
            </a:r>
            <a:r>
              <a:rPr lang="hr-HR" sz="2400" dirty="0">
                <a:latin typeface="Calibri" panose="020F0502020204030204" pitchFamily="34" charset="0"/>
                <a:ea typeface="Calibri" panose="020F0502020204030204" pitchFamily="34" charset="0"/>
                <a:cs typeface="Calibri" panose="020F0502020204030204" pitchFamily="34" charset="0"/>
              </a:rPr>
              <a:t> a </a:t>
            </a:r>
            <a:r>
              <a:rPr lang="hr-HR" sz="2400" dirty="0" err="1">
                <a:latin typeface="Calibri" panose="020F0502020204030204" pitchFamily="34" charset="0"/>
                <a:ea typeface="Calibri" panose="020F0502020204030204" pitchFamily="34" charset="0"/>
                <a:cs typeface="Calibri" panose="020F0502020204030204" pitchFamily="34" charset="0"/>
              </a:rPr>
              <a:t>methodologically</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coherent</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and</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analytically</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relevant</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framework</a:t>
            </a:r>
            <a:r>
              <a:rPr lang="hr-HR" sz="2400" dirty="0">
                <a:latin typeface="Calibri" panose="020F0502020204030204" pitchFamily="34" charset="0"/>
                <a:ea typeface="Calibri" panose="020F0502020204030204" pitchFamily="34" charset="0"/>
                <a:cs typeface="Calibri" panose="020F0502020204030204" pitchFamily="34" charset="0"/>
              </a:rPr>
              <a:t> for </a:t>
            </a:r>
            <a:r>
              <a:rPr lang="hr-HR" sz="2400" dirty="0" err="1">
                <a:latin typeface="Calibri" panose="020F0502020204030204" pitchFamily="34" charset="0"/>
                <a:ea typeface="Calibri" panose="020F0502020204030204" pitchFamily="34" charset="0"/>
                <a:cs typeface="Calibri" panose="020F0502020204030204" pitchFamily="34" charset="0"/>
              </a:rPr>
              <a:t>analyzing</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the</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characteristics</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of</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tourism</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activity</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and</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quantifying</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its</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direct</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economic</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contribution</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Frechtling</a:t>
            </a:r>
            <a:r>
              <a:rPr lang="hr-HR" sz="2400" dirty="0">
                <a:latin typeface="Calibri" panose="020F0502020204030204" pitchFamily="34" charset="0"/>
                <a:ea typeface="Calibri" panose="020F0502020204030204" pitchFamily="34" charset="0"/>
                <a:cs typeface="Calibri" panose="020F0502020204030204" pitchFamily="34" charset="0"/>
              </a:rPr>
              <a:t>, 2010)</a:t>
            </a:r>
          </a:p>
          <a:p>
            <a:pPr lvl="0"/>
            <a:r>
              <a:rPr lang="hr-HR" sz="2400" dirty="0" err="1">
                <a:latin typeface="Calibri" panose="020F0502020204030204" pitchFamily="34" charset="0"/>
                <a:ea typeface="Calibri" panose="020F0502020204030204" pitchFamily="34" charset="0"/>
                <a:cs typeface="Calibri" panose="020F0502020204030204" pitchFamily="34" charset="0"/>
              </a:rPr>
              <a:t>Despite</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its</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analytical</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relevance</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using</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the</a:t>
            </a:r>
            <a:r>
              <a:rPr lang="hr-HR" sz="2400" dirty="0">
                <a:latin typeface="Calibri" panose="020F0502020204030204" pitchFamily="34" charset="0"/>
                <a:ea typeface="Calibri" panose="020F0502020204030204" pitchFamily="34" charset="0"/>
                <a:cs typeface="Calibri" panose="020F0502020204030204" pitchFamily="34" charset="0"/>
              </a:rPr>
              <a:t> TSA for </a:t>
            </a:r>
            <a:r>
              <a:rPr lang="hr-HR" sz="2400" dirty="0" err="1">
                <a:latin typeface="Calibri" panose="020F0502020204030204" pitchFamily="34" charset="0"/>
                <a:ea typeface="Calibri" panose="020F0502020204030204" pitchFamily="34" charset="0"/>
                <a:cs typeface="Calibri" panose="020F0502020204030204" pitchFamily="34" charset="0"/>
              </a:rPr>
              <a:t>tourism</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policy</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formulation</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faces</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several</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limitations</a:t>
            </a:r>
            <a:endParaRPr lang="hr-HR" sz="2400" dirty="0">
              <a:latin typeface="Calibri" panose="020F0502020204030204" pitchFamily="34" charset="0"/>
              <a:ea typeface="Calibri" panose="020F0502020204030204" pitchFamily="34" charset="0"/>
              <a:cs typeface="Calibri" panose="020F0502020204030204" pitchFamily="34" charset="0"/>
            </a:endParaRPr>
          </a:p>
          <a:p>
            <a:r>
              <a:rPr lang="hr-HR" sz="2400" dirty="0" err="1">
                <a:latin typeface="Calibri" panose="020F0502020204030204" pitchFamily="34" charset="0"/>
                <a:ea typeface="Calibri" panose="020F0502020204030204" pitchFamily="34" charset="0"/>
                <a:cs typeface="Calibri" panose="020F0502020204030204" pitchFamily="34" charset="0"/>
              </a:rPr>
              <a:t>The</a:t>
            </a:r>
            <a:r>
              <a:rPr lang="hr-HR" sz="2400" dirty="0">
                <a:latin typeface="Calibri" panose="020F0502020204030204" pitchFamily="34" charset="0"/>
                <a:ea typeface="Calibri" panose="020F0502020204030204" pitchFamily="34" charset="0"/>
                <a:cs typeface="Calibri" panose="020F0502020204030204" pitchFamily="34" charset="0"/>
              </a:rPr>
              <a:t> TSA </a:t>
            </a:r>
            <a:r>
              <a:rPr lang="hr-HR" sz="2400" dirty="0" err="1">
                <a:latin typeface="Calibri" panose="020F0502020204030204" pitchFamily="34" charset="0"/>
                <a:ea typeface="Calibri" panose="020F0502020204030204" pitchFamily="34" charset="0"/>
                <a:cs typeface="Calibri" panose="020F0502020204030204" pitchFamily="34" charset="0"/>
              </a:rPr>
              <a:t>framework</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has</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two</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significant</a:t>
            </a:r>
            <a:r>
              <a:rPr lang="hr-HR" sz="2400" dirty="0">
                <a:latin typeface="Calibri" panose="020F0502020204030204" pitchFamily="34" charset="0"/>
                <a:ea typeface="Calibri" panose="020F0502020204030204" pitchFamily="34" charset="0"/>
                <a:cs typeface="Calibri" panose="020F0502020204030204" pitchFamily="34" charset="0"/>
              </a:rPr>
              <a:t> </a:t>
            </a:r>
            <a:r>
              <a:rPr lang="hr-HR" sz="2400" dirty="0" err="1">
                <a:latin typeface="Calibri" panose="020F0502020204030204" pitchFamily="34" charset="0"/>
                <a:ea typeface="Calibri" panose="020F0502020204030204" pitchFamily="34" charset="0"/>
                <a:cs typeface="Calibri" panose="020F0502020204030204" pitchFamily="34" charset="0"/>
              </a:rPr>
              <a:t>limitations</a:t>
            </a:r>
            <a:r>
              <a:rPr lang="hr-HR" sz="2400" dirty="0">
                <a:latin typeface="Calibri" panose="020F0502020204030204" pitchFamily="34" charset="0"/>
                <a:ea typeface="Calibri" panose="020F0502020204030204" pitchFamily="34" charset="0"/>
                <a:cs typeface="Calibri" panose="020F0502020204030204" pitchFamily="34" charset="0"/>
              </a:rPr>
              <a:t>:</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r>
              <a:rPr lang="hr-HR" dirty="0">
                <a:latin typeface="Calibri" panose="020F0502020204030204" pitchFamily="34" charset="0"/>
                <a:ea typeface="Calibri" panose="020F0502020204030204" pitchFamily="34" charset="0"/>
                <a:cs typeface="Calibri" panose="020F0502020204030204" pitchFamily="34" charset="0"/>
              </a:rPr>
              <a:t>It </a:t>
            </a:r>
            <a:r>
              <a:rPr lang="hr-HR" dirty="0" err="1">
                <a:latin typeface="Calibri" panose="020F0502020204030204" pitchFamily="34" charset="0"/>
                <a:ea typeface="Calibri" panose="020F0502020204030204" pitchFamily="34" charset="0"/>
                <a:cs typeface="Calibri" panose="020F0502020204030204" pitchFamily="34" charset="0"/>
              </a:rPr>
              <a:t>lacks</a:t>
            </a:r>
            <a:r>
              <a:rPr lang="hr-HR" dirty="0">
                <a:latin typeface="Calibri" panose="020F0502020204030204" pitchFamily="34" charset="0"/>
                <a:ea typeface="Calibri" panose="020F0502020204030204" pitchFamily="34" charset="0"/>
                <a:cs typeface="Calibri" panose="020F0502020204030204" pitchFamily="34" charset="0"/>
              </a:rPr>
              <a:t> a </a:t>
            </a:r>
            <a:r>
              <a:rPr lang="hr-HR" dirty="0" err="1">
                <a:latin typeface="Calibri" panose="020F0502020204030204" pitchFamily="34" charset="0"/>
                <a:ea typeface="Calibri" panose="020F0502020204030204" pitchFamily="34" charset="0"/>
                <a:cs typeface="Calibri" panose="020F0502020204030204" pitchFamily="34" charset="0"/>
              </a:rPr>
              <a:t>focus</a:t>
            </a:r>
            <a:r>
              <a:rPr lang="hr-HR" dirty="0">
                <a:latin typeface="Calibri" panose="020F0502020204030204" pitchFamily="34" charset="0"/>
                <a:ea typeface="Calibri" panose="020F0502020204030204" pitchFamily="34" charset="0"/>
                <a:cs typeface="Calibri" panose="020F0502020204030204" pitchFamily="34" charset="0"/>
              </a:rPr>
              <a:t> on </a:t>
            </a:r>
            <a:r>
              <a:rPr lang="hr-HR" dirty="0" err="1">
                <a:latin typeface="Calibri" panose="020F0502020204030204" pitchFamily="34" charset="0"/>
                <a:ea typeface="Calibri" panose="020F0502020204030204" pitchFamily="34" charset="0"/>
                <a:cs typeface="Calibri" panose="020F0502020204030204" pitchFamily="34" charset="0"/>
              </a:rPr>
              <a:t>regional</a:t>
            </a:r>
            <a:r>
              <a:rPr lang="hr-HR" dirty="0">
                <a:latin typeface="Calibri" panose="020F0502020204030204" pitchFamily="34" charset="0"/>
                <a:ea typeface="Calibri" panose="020F0502020204030204" pitchFamily="34" charset="0"/>
                <a:cs typeface="Calibri" panose="020F0502020204030204" pitchFamily="34" charset="0"/>
              </a:rPr>
              <a:t> </a:t>
            </a:r>
            <a:r>
              <a:rPr lang="hr-HR" dirty="0" err="1">
                <a:latin typeface="Calibri" panose="020F0502020204030204" pitchFamily="34" charset="0"/>
                <a:ea typeface="Calibri" panose="020F0502020204030204" pitchFamily="34" charset="0"/>
                <a:cs typeface="Calibri" panose="020F0502020204030204" pitchFamily="34" charset="0"/>
              </a:rPr>
              <a:t>asymmetries</a:t>
            </a:r>
            <a:r>
              <a:rPr lang="hr-HR" dirty="0">
                <a:latin typeface="Calibri" panose="020F0502020204030204" pitchFamily="34" charset="0"/>
                <a:ea typeface="Calibri" panose="020F0502020204030204" pitchFamily="34" charset="0"/>
                <a:cs typeface="Calibri" panose="020F0502020204030204" pitchFamily="34" charset="0"/>
              </a:rPr>
              <a:t> </a:t>
            </a:r>
            <a:r>
              <a:rPr lang="hr-HR" dirty="0" err="1">
                <a:latin typeface="Calibri" panose="020F0502020204030204" pitchFamily="34" charset="0"/>
                <a:ea typeface="Calibri" panose="020F0502020204030204" pitchFamily="34" charset="0"/>
                <a:cs typeface="Calibri" panose="020F0502020204030204" pitchFamily="34" charset="0"/>
              </a:rPr>
              <a:t>in</a:t>
            </a:r>
            <a:r>
              <a:rPr lang="hr-HR" dirty="0">
                <a:latin typeface="Calibri" panose="020F0502020204030204" pitchFamily="34" charset="0"/>
                <a:ea typeface="Calibri" panose="020F0502020204030204" pitchFamily="34" charset="0"/>
                <a:cs typeface="Calibri" panose="020F0502020204030204" pitchFamily="34" charset="0"/>
              </a:rPr>
              <a:t> </a:t>
            </a:r>
            <a:r>
              <a:rPr lang="hr-HR" dirty="0" err="1">
                <a:latin typeface="Calibri" panose="020F0502020204030204" pitchFamily="34" charset="0"/>
                <a:ea typeface="Calibri" panose="020F0502020204030204" pitchFamily="34" charset="0"/>
                <a:cs typeface="Calibri" panose="020F0502020204030204" pitchFamily="34" charset="0"/>
              </a:rPr>
              <a:t>tourism</a:t>
            </a:r>
            <a:r>
              <a:rPr lang="hr-HR" dirty="0">
                <a:latin typeface="Calibri" panose="020F0502020204030204" pitchFamily="34" charset="0"/>
                <a:ea typeface="Calibri" panose="020F0502020204030204" pitchFamily="34" charset="0"/>
                <a:cs typeface="Calibri" panose="020F0502020204030204" pitchFamily="34" charset="0"/>
              </a:rPr>
              <a:t> </a:t>
            </a:r>
            <a:r>
              <a:rPr lang="hr-HR" dirty="0" err="1">
                <a:latin typeface="Calibri" panose="020F0502020204030204" pitchFamily="34" charset="0"/>
                <a:ea typeface="Calibri" panose="020F0502020204030204" pitchFamily="34" charset="0"/>
                <a:cs typeface="Calibri" panose="020F0502020204030204" pitchFamily="34" charset="0"/>
              </a:rPr>
              <a:t>distribution</a:t>
            </a:r>
            <a:r>
              <a:rPr lang="hr-HR" dirty="0">
                <a:latin typeface="Calibri" panose="020F0502020204030204" pitchFamily="34" charset="0"/>
                <a:ea typeface="Calibri" panose="020F0502020204030204" pitchFamily="34" charset="0"/>
                <a:cs typeface="Calibri" panose="020F0502020204030204" pitchFamily="34" charset="0"/>
              </a:rPr>
              <a:t>.</a:t>
            </a:r>
          </a:p>
          <a:p>
            <a:pPr lvl="1"/>
            <a:r>
              <a:rPr lang="hr-HR" dirty="0">
                <a:latin typeface="Calibri" panose="020F0502020204030204" pitchFamily="34" charset="0"/>
                <a:ea typeface="Calibri" panose="020F0502020204030204" pitchFamily="34" charset="0"/>
                <a:cs typeface="Calibri" panose="020F0502020204030204" pitchFamily="34" charset="0"/>
              </a:rPr>
              <a:t>It </a:t>
            </a:r>
            <a:r>
              <a:rPr lang="hr-HR" dirty="0" err="1">
                <a:latin typeface="Calibri" panose="020F0502020204030204" pitchFamily="34" charset="0"/>
                <a:ea typeface="Calibri" panose="020F0502020204030204" pitchFamily="34" charset="0"/>
                <a:cs typeface="Calibri" panose="020F0502020204030204" pitchFamily="34" charset="0"/>
              </a:rPr>
              <a:t>only</a:t>
            </a:r>
            <a:r>
              <a:rPr lang="hr-HR" dirty="0">
                <a:latin typeface="Calibri" panose="020F0502020204030204" pitchFamily="34" charset="0"/>
                <a:ea typeface="Calibri" panose="020F0502020204030204" pitchFamily="34" charset="0"/>
                <a:cs typeface="Calibri" panose="020F0502020204030204" pitchFamily="34" charset="0"/>
              </a:rPr>
              <a:t> </a:t>
            </a:r>
            <a:r>
              <a:rPr lang="hr-HR" dirty="0" err="1">
                <a:latin typeface="Calibri" panose="020F0502020204030204" pitchFamily="34" charset="0"/>
                <a:ea typeface="Calibri" panose="020F0502020204030204" pitchFamily="34" charset="0"/>
                <a:cs typeface="Calibri" panose="020F0502020204030204" pitchFamily="34" charset="0"/>
              </a:rPr>
              <a:t>captures</a:t>
            </a:r>
            <a:r>
              <a:rPr lang="hr-HR" dirty="0">
                <a:latin typeface="Calibri" panose="020F0502020204030204" pitchFamily="34" charset="0"/>
                <a:ea typeface="Calibri" panose="020F0502020204030204" pitchFamily="34" charset="0"/>
                <a:cs typeface="Calibri" panose="020F0502020204030204" pitchFamily="34" charset="0"/>
              </a:rPr>
              <a:t> </a:t>
            </a:r>
            <a:r>
              <a:rPr lang="hr-HR" dirty="0" err="1">
                <a:latin typeface="Calibri" panose="020F0502020204030204" pitchFamily="34" charset="0"/>
                <a:ea typeface="Calibri" panose="020F0502020204030204" pitchFamily="34" charset="0"/>
                <a:cs typeface="Calibri" panose="020F0502020204030204" pitchFamily="34" charset="0"/>
              </a:rPr>
              <a:t>direct</a:t>
            </a:r>
            <a:r>
              <a:rPr lang="hr-HR" dirty="0">
                <a:latin typeface="Calibri" panose="020F0502020204030204" pitchFamily="34" charset="0"/>
                <a:ea typeface="Calibri" panose="020F0502020204030204" pitchFamily="34" charset="0"/>
                <a:cs typeface="Calibri" panose="020F0502020204030204" pitchFamily="34" charset="0"/>
              </a:rPr>
              <a:t> </a:t>
            </a:r>
            <a:r>
              <a:rPr lang="hr-HR" dirty="0" err="1">
                <a:latin typeface="Calibri" panose="020F0502020204030204" pitchFamily="34" charset="0"/>
                <a:ea typeface="Calibri" panose="020F0502020204030204" pitchFamily="34" charset="0"/>
                <a:cs typeface="Calibri" panose="020F0502020204030204" pitchFamily="34" charset="0"/>
              </a:rPr>
              <a:t>economic</a:t>
            </a:r>
            <a:r>
              <a:rPr lang="hr-HR" dirty="0">
                <a:latin typeface="Calibri" panose="020F0502020204030204" pitchFamily="34" charset="0"/>
                <a:ea typeface="Calibri" panose="020F0502020204030204" pitchFamily="34" charset="0"/>
                <a:cs typeface="Calibri" panose="020F0502020204030204" pitchFamily="34" charset="0"/>
              </a:rPr>
              <a:t> </a:t>
            </a:r>
            <a:r>
              <a:rPr lang="hr-HR" dirty="0" err="1">
                <a:latin typeface="Calibri" panose="020F0502020204030204" pitchFamily="34" charset="0"/>
                <a:ea typeface="Calibri" panose="020F0502020204030204" pitchFamily="34" charset="0"/>
                <a:cs typeface="Calibri" panose="020F0502020204030204" pitchFamily="34" charset="0"/>
              </a:rPr>
              <a:t>flows</a:t>
            </a:r>
            <a:endParaRPr lang="hr-HR" dirty="0">
              <a:latin typeface="Calibri" panose="020F0502020204030204" pitchFamily="34" charset="0"/>
              <a:ea typeface="Calibri" panose="020F0502020204030204" pitchFamily="34" charset="0"/>
              <a:cs typeface="Calibri" panose="020F0502020204030204" pitchFamily="34" charset="0"/>
            </a:endParaRPr>
          </a:p>
          <a:p>
            <a:endParaRPr lang="en-US" sz="2000"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DA012C9-F972-A133-5975-9A8EF984F2D6}"/>
              </a:ext>
            </a:extLst>
          </p:cNvPr>
          <p:cNvCxnSpPr>
            <a:cxnSpLocks/>
          </p:cNvCxnSpPr>
          <p:nvPr/>
        </p:nvCxnSpPr>
        <p:spPr>
          <a:xfrm>
            <a:off x="7854696" y="882587"/>
            <a:ext cx="0" cy="5294376"/>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3874698-C884-9328-D8E2-1F601D1CD4D6}"/>
              </a:ext>
            </a:extLst>
          </p:cNvPr>
          <p:cNvSpPr txBox="1"/>
          <p:nvPr/>
        </p:nvSpPr>
        <p:spPr>
          <a:xfrm>
            <a:off x="8627364" y="2918162"/>
            <a:ext cx="3172969" cy="1323439"/>
          </a:xfrm>
          <a:prstGeom prst="rect">
            <a:avLst/>
          </a:prstGeom>
          <a:noFill/>
        </p:spPr>
        <p:txBody>
          <a:bodyPr wrap="square">
            <a:spAutoFit/>
          </a:bodyPr>
          <a:lstStyle/>
          <a:p>
            <a:pPr algn="ctr"/>
            <a:r>
              <a:rPr lang="hr-HR" sz="2000" dirty="0" err="1"/>
              <a:t>Providing</a:t>
            </a:r>
            <a:r>
              <a:rPr lang="hr-HR" sz="2000" dirty="0"/>
              <a:t> </a:t>
            </a:r>
            <a:r>
              <a:rPr lang="hr-HR" sz="2000" dirty="0" err="1"/>
              <a:t>the</a:t>
            </a:r>
            <a:r>
              <a:rPr lang="hr-HR" sz="2000" dirty="0"/>
              <a:t> </a:t>
            </a:r>
            <a:r>
              <a:rPr lang="hr-HR" sz="2000" dirty="0" err="1"/>
              <a:t>foundation</a:t>
            </a:r>
            <a:r>
              <a:rPr lang="hr-HR" sz="2000" dirty="0"/>
              <a:t> for </a:t>
            </a:r>
            <a:r>
              <a:rPr lang="hr-HR" sz="2000" dirty="0" err="1"/>
              <a:t>evidence-based</a:t>
            </a:r>
            <a:r>
              <a:rPr lang="hr-HR" sz="2000" dirty="0"/>
              <a:t> </a:t>
            </a:r>
            <a:r>
              <a:rPr lang="hr-HR" sz="2000" dirty="0" err="1"/>
              <a:t>national</a:t>
            </a:r>
            <a:r>
              <a:rPr lang="hr-HR" sz="2000" dirty="0"/>
              <a:t> </a:t>
            </a:r>
            <a:r>
              <a:rPr lang="hr-HR" sz="2000" dirty="0" err="1"/>
              <a:t>and</a:t>
            </a:r>
            <a:r>
              <a:rPr lang="hr-HR" sz="2000" dirty="0"/>
              <a:t> </a:t>
            </a:r>
            <a:r>
              <a:rPr lang="hr-HR" sz="2000" dirty="0" err="1"/>
              <a:t>regional</a:t>
            </a:r>
            <a:r>
              <a:rPr lang="hr-HR" sz="2000" dirty="0"/>
              <a:t> </a:t>
            </a:r>
            <a:r>
              <a:rPr lang="hr-HR" sz="2000" dirty="0" err="1"/>
              <a:t>tourism</a:t>
            </a:r>
            <a:r>
              <a:rPr lang="hr-HR" sz="2000" dirty="0"/>
              <a:t> </a:t>
            </a:r>
            <a:r>
              <a:rPr lang="hr-HR" sz="2000" dirty="0" err="1"/>
              <a:t>policy</a:t>
            </a:r>
            <a:endParaRPr lang="en-US" sz="2000" b="1" dirty="0">
              <a:solidFill>
                <a:srgbClr val="002060"/>
              </a:solidFill>
              <a:latin typeface="Cambria" panose="02040503050406030204" pitchFamily="18" charset="0"/>
              <a:ea typeface="Cambria" panose="02040503050406030204" pitchFamily="18" charset="0"/>
            </a:endParaRPr>
          </a:p>
        </p:txBody>
      </p:sp>
      <p:sp>
        <p:nvSpPr>
          <p:cNvPr id="7" name="Isosceles Triangle 6">
            <a:extLst>
              <a:ext uri="{FF2B5EF4-FFF2-40B4-BE49-F238E27FC236}">
                <a16:creationId xmlns:a16="http://schemas.microsoft.com/office/drawing/2014/main" id="{5DF9D986-9FE4-12FA-51A9-CA71B238DEA4}"/>
              </a:ext>
            </a:extLst>
          </p:cNvPr>
          <p:cNvSpPr/>
          <p:nvPr/>
        </p:nvSpPr>
        <p:spPr>
          <a:xfrm rot="5400000">
            <a:off x="6768846" y="3352841"/>
            <a:ext cx="2651760" cy="146304"/>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1" name="TextBox 10">
            <a:extLst>
              <a:ext uri="{FF2B5EF4-FFF2-40B4-BE49-F238E27FC236}">
                <a16:creationId xmlns:a16="http://schemas.microsoft.com/office/drawing/2014/main" id="{6A0D2768-329A-EA76-2A49-FCA8299FB982}"/>
              </a:ext>
            </a:extLst>
          </p:cNvPr>
          <p:cNvSpPr txBox="1"/>
          <p:nvPr/>
        </p:nvSpPr>
        <p:spPr>
          <a:xfrm>
            <a:off x="7854696" y="73138"/>
            <a:ext cx="4193308" cy="400110"/>
          </a:xfrm>
          <a:prstGeom prst="rect">
            <a:avLst/>
          </a:prstGeom>
          <a:noFill/>
        </p:spPr>
        <p:txBody>
          <a:bodyPr wrap="square">
            <a:spAutoFit/>
          </a:bodyPr>
          <a:lstStyle/>
          <a:p>
            <a:r>
              <a:rPr lang="hr-HR" sz="1000" b="1" dirty="0" err="1"/>
              <a:t>Economic</a:t>
            </a:r>
            <a:r>
              <a:rPr lang="hr-HR" sz="1000" b="1" dirty="0"/>
              <a:t> </a:t>
            </a:r>
            <a:r>
              <a:rPr lang="hr-HR" sz="1000" b="1" dirty="0" err="1"/>
              <a:t>contributions</a:t>
            </a:r>
            <a:r>
              <a:rPr lang="hr-HR" sz="1000" b="1" dirty="0"/>
              <a:t> </a:t>
            </a:r>
            <a:r>
              <a:rPr lang="hr-HR" sz="1000" b="1" dirty="0" err="1"/>
              <a:t>of</a:t>
            </a:r>
            <a:r>
              <a:rPr lang="hr-HR" sz="1000" b="1" dirty="0"/>
              <a:t> </a:t>
            </a:r>
            <a:r>
              <a:rPr lang="hr-HR" sz="1000" b="1" dirty="0" err="1"/>
              <a:t>tourism</a:t>
            </a:r>
            <a:r>
              <a:rPr lang="hr-HR" sz="1000" b="1" dirty="0"/>
              <a:t>: </a:t>
            </a:r>
            <a:r>
              <a:rPr lang="hr-HR" sz="1000" b="1" dirty="0" err="1"/>
              <a:t>From</a:t>
            </a:r>
            <a:r>
              <a:rPr lang="hr-HR" sz="1000" b="1" dirty="0"/>
              <a:t> </a:t>
            </a:r>
            <a:r>
              <a:rPr lang="hr-HR" sz="1000" b="1" dirty="0" err="1"/>
              <a:t>national</a:t>
            </a:r>
            <a:r>
              <a:rPr lang="hr-HR" sz="1000" b="1" dirty="0"/>
              <a:t> to </a:t>
            </a:r>
            <a:r>
              <a:rPr lang="hr-HR" sz="1000" b="1" dirty="0" err="1"/>
              <a:t>regional</a:t>
            </a:r>
            <a:r>
              <a:rPr lang="hr-HR" sz="1000" b="1" dirty="0"/>
              <a:t> </a:t>
            </a:r>
            <a:r>
              <a:rPr lang="hr-HR" sz="1000" b="1" dirty="0" err="1"/>
              <a:t>analysis</a:t>
            </a:r>
            <a:r>
              <a:rPr lang="hr-HR" sz="1000" b="1" dirty="0"/>
              <a:t> </a:t>
            </a:r>
            <a:endParaRPr lang="en-US" sz="1000" b="1" dirty="0"/>
          </a:p>
          <a:p>
            <a:r>
              <a:rPr lang="hr-HR" sz="1000" dirty="0" err="1"/>
              <a:t>Ph.D</a:t>
            </a:r>
            <a:r>
              <a:rPr lang="hr-HR" sz="1000" dirty="0"/>
              <a:t> </a:t>
            </a:r>
            <a:r>
              <a:rPr lang="en-US" sz="1000" dirty="0"/>
              <a:t>Neven Ivandić, </a:t>
            </a:r>
            <a:r>
              <a:rPr lang="hr-HR" sz="1000" dirty="0" err="1"/>
              <a:t>Ph.D</a:t>
            </a:r>
            <a:r>
              <a:rPr lang="hr-HR" sz="1000" dirty="0"/>
              <a:t> </a:t>
            </a:r>
            <a:r>
              <a:rPr lang="en-US" sz="1000" dirty="0"/>
              <a:t> Ivan Kožić</a:t>
            </a:r>
            <a:endParaRPr lang="hr-HR" sz="1000" dirty="0"/>
          </a:p>
        </p:txBody>
      </p:sp>
      <p:pic>
        <p:nvPicPr>
          <p:cNvPr id="13" name="Picture 12">
            <a:extLst>
              <a:ext uri="{FF2B5EF4-FFF2-40B4-BE49-F238E27FC236}">
                <a16:creationId xmlns:a16="http://schemas.microsoft.com/office/drawing/2014/main" id="{A0574F12-0A27-6601-00A2-01579ADB2904}"/>
              </a:ext>
            </a:extLst>
          </p:cNvPr>
          <p:cNvPicPr>
            <a:picLocks noChangeAspect="1"/>
          </p:cNvPicPr>
          <p:nvPr/>
        </p:nvPicPr>
        <p:blipFill>
          <a:blip r:embed="rId2"/>
          <a:srcRect l="30046" t="18206" r="59566" b="18011"/>
          <a:stretch>
            <a:fillRect/>
          </a:stretch>
        </p:blipFill>
        <p:spPr>
          <a:xfrm>
            <a:off x="11021845" y="6242781"/>
            <a:ext cx="949626" cy="542081"/>
          </a:xfrm>
          <a:prstGeom prst="rect">
            <a:avLst/>
          </a:prstGeom>
        </p:spPr>
      </p:pic>
    </p:spTree>
    <p:extLst>
      <p:ext uri="{BB962C8B-B14F-4D97-AF65-F5344CB8AC3E}">
        <p14:creationId xmlns:p14="http://schemas.microsoft.com/office/powerpoint/2010/main" val="4287979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11">
            <a:extLst>
              <a:ext uri="{FF2B5EF4-FFF2-40B4-BE49-F238E27FC236}">
                <a16:creationId xmlns:a16="http://schemas.microsoft.com/office/drawing/2014/main" id="{4A50EC23-6E47-94C5-8688-FA8333D39A63}"/>
              </a:ext>
            </a:extLst>
          </p:cNvPr>
          <p:cNvSpPr/>
          <p:nvPr/>
        </p:nvSpPr>
        <p:spPr>
          <a:xfrm>
            <a:off x="5175504" y="521208"/>
            <a:ext cx="5486400" cy="274320"/>
          </a:xfrm>
          <a:prstGeom prst="rect">
            <a:avLst/>
          </a:prstGeom>
          <a:noFill/>
          <a:ln/>
        </p:spPr>
        <p:txBody>
          <a:bodyPr wrap="square" lIns="0" tIns="0" rIns="0" bIns="0" rtlCol="0" anchor="ctr"/>
          <a:lstStyle/>
          <a:p>
            <a:pPr marL="0" indent="0" algn="ctr">
              <a:buNone/>
            </a:pPr>
            <a:r>
              <a:rPr lang="en-US" sz="2000" b="1" kern="0" spc="100" dirty="0">
                <a:solidFill>
                  <a:srgbClr val="F2994A"/>
                </a:solidFill>
                <a:latin typeface="Calibri" pitchFamily="34" charset="0"/>
                <a:ea typeface="Calibri" pitchFamily="34" charset="-122"/>
                <a:cs typeface="Calibri" pitchFamily="34" charset="-120"/>
              </a:rPr>
              <a:t>THE FOUR STRATEGIC GOALS</a:t>
            </a:r>
            <a:endParaRPr lang="en-US" sz="2000" dirty="0"/>
          </a:p>
        </p:txBody>
      </p:sp>
      <p:sp>
        <p:nvSpPr>
          <p:cNvPr id="35" name="Shape 12">
            <a:extLst>
              <a:ext uri="{FF2B5EF4-FFF2-40B4-BE49-F238E27FC236}">
                <a16:creationId xmlns:a16="http://schemas.microsoft.com/office/drawing/2014/main" id="{71FC9065-1E45-6E53-7AD6-C33A96AFAA91}"/>
              </a:ext>
            </a:extLst>
          </p:cNvPr>
          <p:cNvSpPr/>
          <p:nvPr/>
        </p:nvSpPr>
        <p:spPr>
          <a:xfrm>
            <a:off x="6309360" y="1207008"/>
            <a:ext cx="502920" cy="502920"/>
          </a:xfrm>
          <a:prstGeom prst="ellipse">
            <a:avLst/>
          </a:prstGeom>
          <a:solidFill>
            <a:srgbClr val="F2994A"/>
          </a:solidFill>
          <a:ln/>
        </p:spPr>
        <p:txBody>
          <a:bodyPr/>
          <a:lstStyle/>
          <a:p>
            <a:pPr algn="ctr"/>
            <a:r>
              <a:rPr lang="en-US" dirty="0">
                <a:solidFill>
                  <a:schemeClr val="bg1"/>
                </a:solidFill>
              </a:rPr>
              <a:t>1</a:t>
            </a:r>
            <a:endParaRPr lang="hr-HR" dirty="0">
              <a:solidFill>
                <a:schemeClr val="bg1"/>
              </a:solidFill>
            </a:endParaRPr>
          </a:p>
        </p:txBody>
      </p:sp>
      <p:sp>
        <p:nvSpPr>
          <p:cNvPr id="37" name="Text 14">
            <a:extLst>
              <a:ext uri="{FF2B5EF4-FFF2-40B4-BE49-F238E27FC236}">
                <a16:creationId xmlns:a16="http://schemas.microsoft.com/office/drawing/2014/main" id="{11556D7C-A939-07FE-44CD-0F9E6DB307AB}"/>
              </a:ext>
            </a:extLst>
          </p:cNvPr>
          <p:cNvSpPr/>
          <p:nvPr/>
        </p:nvSpPr>
        <p:spPr>
          <a:xfrm>
            <a:off x="6995160" y="1179576"/>
            <a:ext cx="4480560" cy="320040"/>
          </a:xfrm>
          <a:prstGeom prst="rect">
            <a:avLst/>
          </a:prstGeom>
          <a:noFill/>
          <a:ln/>
        </p:spPr>
        <p:txBody>
          <a:bodyPr wrap="square" lIns="0" tIns="0" rIns="0" bIns="0"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TRANSPARENCY</a:t>
            </a:r>
            <a:endParaRPr lang="en-US" sz="1500" dirty="0"/>
          </a:p>
        </p:txBody>
      </p:sp>
      <p:sp>
        <p:nvSpPr>
          <p:cNvPr id="39" name="Text 15">
            <a:extLst>
              <a:ext uri="{FF2B5EF4-FFF2-40B4-BE49-F238E27FC236}">
                <a16:creationId xmlns:a16="http://schemas.microsoft.com/office/drawing/2014/main" id="{9A506954-93BD-2EAB-0B39-0E92FB3B59AE}"/>
              </a:ext>
            </a:extLst>
          </p:cNvPr>
          <p:cNvSpPr/>
          <p:nvPr/>
        </p:nvSpPr>
        <p:spPr>
          <a:xfrm>
            <a:off x="6995160" y="1499616"/>
            <a:ext cx="4480560" cy="594360"/>
          </a:xfrm>
          <a:prstGeom prst="rect">
            <a:avLst/>
          </a:prstGeom>
          <a:noFill/>
          <a:ln/>
        </p:spPr>
        <p:txBody>
          <a:bodyPr wrap="square" lIns="0" tIns="0" rIns="0" bIns="0" rtlCol="0" anchor="ctr"/>
          <a:lstStyle/>
          <a:p>
            <a:pPr marL="0" indent="0">
              <a:lnSpc>
                <a:spcPct val="115000"/>
              </a:lnSpc>
              <a:buNone/>
            </a:pPr>
            <a:r>
              <a:rPr lang="en-US" sz="1200" dirty="0">
                <a:solidFill>
                  <a:srgbClr val="333B4D"/>
                </a:solidFill>
                <a:latin typeface="Calibri" pitchFamily="34" charset="0"/>
                <a:ea typeface="Calibri" pitchFamily="34" charset="-122"/>
                <a:cs typeface="Calibri" pitchFamily="34" charset="-120"/>
              </a:rPr>
              <a:t>A methodology harmonized with international standards (UNWTO/Eurostat).</a:t>
            </a:r>
            <a:endParaRPr lang="en-US" sz="1200" dirty="0"/>
          </a:p>
        </p:txBody>
      </p:sp>
      <p:sp>
        <p:nvSpPr>
          <p:cNvPr id="41" name="Shape 17">
            <a:extLst>
              <a:ext uri="{FF2B5EF4-FFF2-40B4-BE49-F238E27FC236}">
                <a16:creationId xmlns:a16="http://schemas.microsoft.com/office/drawing/2014/main" id="{86E41E66-0102-D84B-08DF-9E38301CED01}"/>
              </a:ext>
            </a:extLst>
          </p:cNvPr>
          <p:cNvSpPr/>
          <p:nvPr/>
        </p:nvSpPr>
        <p:spPr>
          <a:xfrm>
            <a:off x="6309360" y="2532888"/>
            <a:ext cx="502920" cy="502920"/>
          </a:xfrm>
          <a:prstGeom prst="ellipse">
            <a:avLst/>
          </a:prstGeom>
          <a:solidFill>
            <a:srgbClr val="F2994A"/>
          </a:solidFill>
          <a:ln/>
        </p:spPr>
        <p:txBody>
          <a:bodyPr/>
          <a:lstStyle/>
          <a:p>
            <a:pPr algn="ctr"/>
            <a:r>
              <a:rPr lang="en-US" dirty="0">
                <a:solidFill>
                  <a:schemeClr val="bg1"/>
                </a:solidFill>
              </a:rPr>
              <a:t>2</a:t>
            </a:r>
            <a:endParaRPr lang="hr-HR" dirty="0">
              <a:solidFill>
                <a:schemeClr val="bg1"/>
              </a:solidFill>
            </a:endParaRPr>
          </a:p>
        </p:txBody>
      </p:sp>
      <p:sp>
        <p:nvSpPr>
          <p:cNvPr id="43" name="Text 19">
            <a:extLst>
              <a:ext uri="{FF2B5EF4-FFF2-40B4-BE49-F238E27FC236}">
                <a16:creationId xmlns:a16="http://schemas.microsoft.com/office/drawing/2014/main" id="{83B3D558-33D7-CBD1-4984-15A703B29841}"/>
              </a:ext>
            </a:extLst>
          </p:cNvPr>
          <p:cNvSpPr/>
          <p:nvPr/>
        </p:nvSpPr>
        <p:spPr>
          <a:xfrm>
            <a:off x="6995160" y="2505456"/>
            <a:ext cx="4480560" cy="320040"/>
          </a:xfrm>
          <a:prstGeom prst="rect">
            <a:avLst/>
          </a:prstGeom>
          <a:noFill/>
          <a:ln/>
        </p:spPr>
        <p:txBody>
          <a:bodyPr wrap="square" lIns="0" tIns="0" rIns="0" bIns="0"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COMPARABILITY</a:t>
            </a:r>
            <a:endParaRPr lang="en-US" sz="1500" dirty="0"/>
          </a:p>
        </p:txBody>
      </p:sp>
      <p:sp>
        <p:nvSpPr>
          <p:cNvPr id="45" name="Text 20">
            <a:extLst>
              <a:ext uri="{FF2B5EF4-FFF2-40B4-BE49-F238E27FC236}">
                <a16:creationId xmlns:a16="http://schemas.microsoft.com/office/drawing/2014/main" id="{BCCCB617-B638-3E2F-1AC0-85B83D0D8F4C}"/>
              </a:ext>
            </a:extLst>
          </p:cNvPr>
          <p:cNvSpPr/>
          <p:nvPr/>
        </p:nvSpPr>
        <p:spPr>
          <a:xfrm>
            <a:off x="6995160" y="2825496"/>
            <a:ext cx="4480560" cy="594360"/>
          </a:xfrm>
          <a:prstGeom prst="rect">
            <a:avLst/>
          </a:prstGeom>
          <a:noFill/>
          <a:ln/>
        </p:spPr>
        <p:txBody>
          <a:bodyPr wrap="square" lIns="0" tIns="0" rIns="0" bIns="0" rtlCol="0" anchor="ctr"/>
          <a:lstStyle/>
          <a:p>
            <a:pPr marL="0" indent="0">
              <a:lnSpc>
                <a:spcPct val="115000"/>
              </a:lnSpc>
              <a:buNone/>
            </a:pPr>
            <a:r>
              <a:rPr lang="en-US" sz="1200" dirty="0">
                <a:solidFill>
                  <a:srgbClr val="333B4D"/>
                </a:solidFill>
                <a:latin typeface="Calibri" pitchFamily="34" charset="0"/>
                <a:ea typeface="Calibri" pitchFamily="34" charset="-122"/>
                <a:cs typeface="Calibri" pitchFamily="34" charset="-120"/>
              </a:rPr>
              <a:t>Ensuring Zagreb's data aligns with National and Regional Croatian metrics.</a:t>
            </a:r>
            <a:endParaRPr lang="en-US" sz="1200" dirty="0"/>
          </a:p>
        </p:txBody>
      </p:sp>
      <p:sp>
        <p:nvSpPr>
          <p:cNvPr id="47" name="Text 23">
            <a:extLst>
              <a:ext uri="{FF2B5EF4-FFF2-40B4-BE49-F238E27FC236}">
                <a16:creationId xmlns:a16="http://schemas.microsoft.com/office/drawing/2014/main" id="{738A9964-1109-B214-DA69-65935B999F60}"/>
              </a:ext>
            </a:extLst>
          </p:cNvPr>
          <p:cNvSpPr/>
          <p:nvPr/>
        </p:nvSpPr>
        <p:spPr>
          <a:xfrm>
            <a:off x="6309360" y="3337560"/>
            <a:ext cx="502920" cy="50292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03</a:t>
            </a:r>
            <a:endParaRPr lang="en-US" sz="1800" dirty="0"/>
          </a:p>
        </p:txBody>
      </p:sp>
      <p:sp>
        <p:nvSpPr>
          <p:cNvPr id="49" name="Text 24">
            <a:extLst>
              <a:ext uri="{FF2B5EF4-FFF2-40B4-BE49-F238E27FC236}">
                <a16:creationId xmlns:a16="http://schemas.microsoft.com/office/drawing/2014/main" id="{21DB153B-02F7-F1B9-7586-D5D5F2C0BB42}"/>
              </a:ext>
            </a:extLst>
          </p:cNvPr>
          <p:cNvSpPr/>
          <p:nvPr/>
        </p:nvSpPr>
        <p:spPr>
          <a:xfrm>
            <a:off x="6995160" y="3831336"/>
            <a:ext cx="4480560" cy="320040"/>
          </a:xfrm>
          <a:prstGeom prst="rect">
            <a:avLst/>
          </a:prstGeom>
          <a:noFill/>
          <a:ln/>
        </p:spPr>
        <p:txBody>
          <a:bodyPr wrap="square" lIns="0" tIns="0" rIns="0" bIns="0"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SCOPE</a:t>
            </a:r>
            <a:endParaRPr lang="en-US" sz="1500" dirty="0"/>
          </a:p>
        </p:txBody>
      </p:sp>
      <p:sp>
        <p:nvSpPr>
          <p:cNvPr id="51" name="Text 25">
            <a:extLst>
              <a:ext uri="{FF2B5EF4-FFF2-40B4-BE49-F238E27FC236}">
                <a16:creationId xmlns:a16="http://schemas.microsoft.com/office/drawing/2014/main" id="{FF66F343-7EF6-3D79-0290-E277D4B604D0}"/>
              </a:ext>
            </a:extLst>
          </p:cNvPr>
          <p:cNvSpPr/>
          <p:nvPr/>
        </p:nvSpPr>
        <p:spPr>
          <a:xfrm>
            <a:off x="6995160" y="4151376"/>
            <a:ext cx="4480560" cy="594360"/>
          </a:xfrm>
          <a:prstGeom prst="rect">
            <a:avLst/>
          </a:prstGeom>
          <a:noFill/>
          <a:ln/>
        </p:spPr>
        <p:txBody>
          <a:bodyPr wrap="square" lIns="0" tIns="0" rIns="0" bIns="0" rtlCol="0" anchor="ctr"/>
          <a:lstStyle/>
          <a:p>
            <a:pPr marL="0" indent="0">
              <a:lnSpc>
                <a:spcPct val="115000"/>
              </a:lnSpc>
              <a:buNone/>
            </a:pPr>
            <a:r>
              <a:rPr lang="en-US" sz="1200" dirty="0">
                <a:solidFill>
                  <a:srgbClr val="333B4D"/>
                </a:solidFill>
                <a:latin typeface="Calibri" pitchFamily="34" charset="0"/>
                <a:ea typeface="Calibri" pitchFamily="34" charset="-122"/>
                <a:cs typeface="Calibri" pitchFamily="34" charset="-120"/>
              </a:rPr>
              <a:t>Capturing both Direct (immediate spend) and Indirect (supply chain) effects.</a:t>
            </a:r>
            <a:endParaRPr lang="en-US" sz="1200" dirty="0"/>
          </a:p>
        </p:txBody>
      </p:sp>
      <p:sp>
        <p:nvSpPr>
          <p:cNvPr id="53" name="Shape 27">
            <a:extLst>
              <a:ext uri="{FF2B5EF4-FFF2-40B4-BE49-F238E27FC236}">
                <a16:creationId xmlns:a16="http://schemas.microsoft.com/office/drawing/2014/main" id="{F216A08B-CD2B-69F5-DC07-B418B553D2A5}"/>
              </a:ext>
            </a:extLst>
          </p:cNvPr>
          <p:cNvSpPr/>
          <p:nvPr/>
        </p:nvSpPr>
        <p:spPr>
          <a:xfrm>
            <a:off x="6309360" y="5184648"/>
            <a:ext cx="502920" cy="502920"/>
          </a:xfrm>
          <a:prstGeom prst="ellipse">
            <a:avLst/>
          </a:prstGeom>
          <a:solidFill>
            <a:srgbClr val="F2994A"/>
          </a:solidFill>
          <a:ln/>
        </p:spPr>
        <p:txBody>
          <a:bodyPr/>
          <a:lstStyle/>
          <a:p>
            <a:pPr algn="ctr"/>
            <a:r>
              <a:rPr lang="en-US" dirty="0">
                <a:solidFill>
                  <a:schemeClr val="bg1"/>
                </a:solidFill>
              </a:rPr>
              <a:t>4</a:t>
            </a:r>
            <a:endParaRPr lang="hr-HR" dirty="0">
              <a:solidFill>
                <a:schemeClr val="bg1"/>
              </a:solidFill>
            </a:endParaRPr>
          </a:p>
        </p:txBody>
      </p:sp>
      <p:sp>
        <p:nvSpPr>
          <p:cNvPr id="55" name="Text 29">
            <a:extLst>
              <a:ext uri="{FF2B5EF4-FFF2-40B4-BE49-F238E27FC236}">
                <a16:creationId xmlns:a16="http://schemas.microsoft.com/office/drawing/2014/main" id="{67D0F9BA-9513-8DA1-FF9B-DB217DF39B06}"/>
              </a:ext>
            </a:extLst>
          </p:cNvPr>
          <p:cNvSpPr/>
          <p:nvPr/>
        </p:nvSpPr>
        <p:spPr>
          <a:xfrm>
            <a:off x="6995160" y="5157216"/>
            <a:ext cx="4480560" cy="320040"/>
          </a:xfrm>
          <a:prstGeom prst="rect">
            <a:avLst/>
          </a:prstGeom>
          <a:noFill/>
          <a:ln/>
        </p:spPr>
        <p:txBody>
          <a:bodyPr wrap="square" lIns="0" tIns="0" rIns="0" bIns="0"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TIMEFRAME</a:t>
            </a:r>
            <a:endParaRPr lang="en-US" sz="1500" dirty="0"/>
          </a:p>
        </p:txBody>
      </p:sp>
      <p:sp>
        <p:nvSpPr>
          <p:cNvPr id="57" name="Text 30">
            <a:extLst>
              <a:ext uri="{FF2B5EF4-FFF2-40B4-BE49-F238E27FC236}">
                <a16:creationId xmlns:a16="http://schemas.microsoft.com/office/drawing/2014/main" id="{0456C7F7-9DFA-8A37-39B8-DC7BA2B23F26}"/>
              </a:ext>
            </a:extLst>
          </p:cNvPr>
          <p:cNvSpPr/>
          <p:nvPr/>
        </p:nvSpPr>
        <p:spPr>
          <a:xfrm>
            <a:off x="6995160" y="5477256"/>
            <a:ext cx="4480560" cy="594360"/>
          </a:xfrm>
          <a:prstGeom prst="rect">
            <a:avLst/>
          </a:prstGeom>
          <a:noFill/>
          <a:ln/>
        </p:spPr>
        <p:txBody>
          <a:bodyPr wrap="square" lIns="0" tIns="0" rIns="0" bIns="0" rtlCol="0" anchor="ctr"/>
          <a:lstStyle/>
          <a:p>
            <a:pPr marL="0" indent="0">
              <a:lnSpc>
                <a:spcPct val="115000"/>
              </a:lnSpc>
              <a:buNone/>
            </a:pPr>
            <a:r>
              <a:rPr lang="en-US" sz="1200" dirty="0">
                <a:solidFill>
                  <a:srgbClr val="333B4D"/>
                </a:solidFill>
                <a:latin typeface="Calibri" pitchFamily="34" charset="0"/>
                <a:ea typeface="Calibri" pitchFamily="34" charset="-122"/>
                <a:cs typeface="Calibri" pitchFamily="34" charset="-120"/>
              </a:rPr>
              <a:t>Delivering Actuals for 2022 and robust Estimates for 2024.</a:t>
            </a:r>
            <a:endParaRPr lang="en-US" sz="1200" dirty="0"/>
          </a:p>
        </p:txBody>
      </p:sp>
      <p:sp>
        <p:nvSpPr>
          <p:cNvPr id="59" name="Shape 17">
            <a:extLst>
              <a:ext uri="{FF2B5EF4-FFF2-40B4-BE49-F238E27FC236}">
                <a16:creationId xmlns:a16="http://schemas.microsoft.com/office/drawing/2014/main" id="{2CAB0394-CDEA-95B4-E29D-0691CBEEC39C}"/>
              </a:ext>
            </a:extLst>
          </p:cNvPr>
          <p:cNvSpPr/>
          <p:nvPr/>
        </p:nvSpPr>
        <p:spPr>
          <a:xfrm>
            <a:off x="6309360" y="3831336"/>
            <a:ext cx="502920" cy="502920"/>
          </a:xfrm>
          <a:prstGeom prst="ellipse">
            <a:avLst/>
          </a:prstGeom>
          <a:solidFill>
            <a:srgbClr val="F2994A"/>
          </a:solidFill>
          <a:ln/>
        </p:spPr>
        <p:txBody>
          <a:bodyPr/>
          <a:lstStyle/>
          <a:p>
            <a:pPr algn="ctr"/>
            <a:r>
              <a:rPr lang="en-US" dirty="0">
                <a:solidFill>
                  <a:schemeClr val="bg1"/>
                </a:solidFill>
              </a:rPr>
              <a:t>3</a:t>
            </a:r>
            <a:endParaRPr lang="hr-HR" dirty="0">
              <a:solidFill>
                <a:schemeClr val="bg1"/>
              </a:solidFill>
            </a:endParaRPr>
          </a:p>
        </p:txBody>
      </p:sp>
      <p:cxnSp>
        <p:nvCxnSpPr>
          <p:cNvPr id="60" name="Straight Connector 59">
            <a:extLst>
              <a:ext uri="{FF2B5EF4-FFF2-40B4-BE49-F238E27FC236}">
                <a16:creationId xmlns:a16="http://schemas.microsoft.com/office/drawing/2014/main" id="{305B826A-001B-0AB4-F046-1AF9D3E2FECD}"/>
              </a:ext>
            </a:extLst>
          </p:cNvPr>
          <p:cNvCxnSpPr>
            <a:cxnSpLocks/>
          </p:cNvCxnSpPr>
          <p:nvPr/>
        </p:nvCxnSpPr>
        <p:spPr>
          <a:xfrm>
            <a:off x="5907024" y="621792"/>
            <a:ext cx="0" cy="5294376"/>
          </a:xfrm>
          <a:prstGeom prst="line">
            <a:avLst/>
          </a:prstGeom>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3B6A34CA-7CF9-5CE3-761B-037769B01A39}"/>
              </a:ext>
            </a:extLst>
          </p:cNvPr>
          <p:cNvSpPr txBox="1"/>
          <p:nvPr/>
        </p:nvSpPr>
        <p:spPr>
          <a:xfrm>
            <a:off x="338327" y="1378696"/>
            <a:ext cx="5166362" cy="4539704"/>
          </a:xfrm>
          <a:prstGeom prst="rect">
            <a:avLst/>
          </a:prstGeom>
          <a:noFill/>
        </p:spPr>
        <p:txBody>
          <a:bodyPr wrap="square">
            <a:spAutoFit/>
          </a:bodyPr>
          <a:lstStyle/>
          <a:p>
            <a:pPr marL="285750" lvl="0" indent="-285750">
              <a:spcAft>
                <a:spcPts val="600"/>
              </a:spcAft>
              <a:buFont typeface="Arial" panose="020B0604020202020204" pitchFamily="34" charset="0"/>
              <a:buChar char="•"/>
            </a:pPr>
            <a:r>
              <a:rPr lang="hr-HR" sz="1600" b="1" dirty="0" err="1">
                <a:latin typeface="Cambria" panose="02040503050406030204" pitchFamily="18" charset="0"/>
                <a:ea typeface="Cambria" panose="02040503050406030204" pitchFamily="18" charset="0"/>
              </a:rPr>
              <a:t>The</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purpose</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of</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this</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paper</a:t>
            </a:r>
            <a:endParaRPr lang="en-US" sz="1600" b="1" dirty="0">
              <a:latin typeface="Cambria" panose="02040503050406030204" pitchFamily="18" charset="0"/>
              <a:ea typeface="Cambria" panose="02040503050406030204" pitchFamily="18" charset="0"/>
            </a:endParaRPr>
          </a:p>
          <a:p>
            <a:pPr marL="320040" lvl="1"/>
            <a:r>
              <a:rPr lang="hr-HR" sz="1600" dirty="0"/>
              <a:t>To </a:t>
            </a:r>
            <a:r>
              <a:rPr lang="hr-HR" sz="1600" dirty="0" err="1"/>
              <a:t>analyze</a:t>
            </a:r>
            <a:r>
              <a:rPr lang="hr-HR" sz="1600" dirty="0"/>
              <a:t> </a:t>
            </a:r>
            <a:r>
              <a:rPr lang="hr-HR" sz="1600" dirty="0" err="1"/>
              <a:t>the</a:t>
            </a:r>
            <a:r>
              <a:rPr lang="hr-HR" sz="1600" dirty="0"/>
              <a:t> </a:t>
            </a:r>
            <a:r>
              <a:rPr lang="hr-HR" sz="1600" dirty="0" err="1"/>
              <a:t>methodological</a:t>
            </a:r>
            <a:r>
              <a:rPr lang="hr-HR" sz="1600" dirty="0"/>
              <a:t> </a:t>
            </a:r>
            <a:r>
              <a:rPr lang="hr-HR" sz="1600" dirty="0" err="1"/>
              <a:t>framework</a:t>
            </a:r>
            <a:r>
              <a:rPr lang="hr-HR" sz="1600" dirty="0"/>
              <a:t> for </a:t>
            </a:r>
            <a:r>
              <a:rPr lang="hr-HR" sz="1600" dirty="0" err="1"/>
              <a:t>assessing</a:t>
            </a:r>
            <a:r>
              <a:rPr lang="hr-HR" sz="1600" dirty="0"/>
              <a:t> </a:t>
            </a:r>
            <a:r>
              <a:rPr lang="hr-HR" sz="1600" dirty="0" err="1"/>
              <a:t>direct</a:t>
            </a:r>
            <a:r>
              <a:rPr lang="hr-HR" sz="1600" dirty="0"/>
              <a:t> </a:t>
            </a:r>
            <a:r>
              <a:rPr lang="hr-HR" sz="1600" dirty="0" err="1"/>
              <a:t>and</a:t>
            </a:r>
            <a:r>
              <a:rPr lang="hr-HR" sz="1600" dirty="0"/>
              <a:t> </a:t>
            </a:r>
            <a:r>
              <a:rPr lang="hr-HR" sz="1600" dirty="0" err="1"/>
              <a:t>indirect</a:t>
            </a:r>
            <a:r>
              <a:rPr lang="hr-HR" sz="1600" dirty="0"/>
              <a:t> </a:t>
            </a:r>
            <a:r>
              <a:rPr lang="hr-HR" sz="1600" dirty="0" err="1"/>
              <a:t>regional</a:t>
            </a:r>
            <a:r>
              <a:rPr lang="hr-HR" sz="1600" dirty="0"/>
              <a:t> </a:t>
            </a:r>
            <a:r>
              <a:rPr lang="hr-HR" sz="1600" dirty="0" err="1"/>
              <a:t>tourism</a:t>
            </a:r>
            <a:r>
              <a:rPr lang="hr-HR" sz="1600" dirty="0"/>
              <a:t> </a:t>
            </a:r>
            <a:r>
              <a:rPr lang="hr-HR" sz="1600" dirty="0" err="1"/>
              <a:t>contributions</a:t>
            </a:r>
            <a:r>
              <a:rPr lang="hr-HR" sz="1600" dirty="0"/>
              <a:t>, </a:t>
            </a:r>
            <a:r>
              <a:rPr lang="hr-HR" sz="1600" dirty="0" err="1"/>
              <a:t>using</a:t>
            </a:r>
            <a:r>
              <a:rPr lang="hr-HR" sz="1600" dirty="0"/>
              <a:t> a top-</a:t>
            </a:r>
            <a:r>
              <a:rPr lang="hr-HR" sz="1600" dirty="0" err="1"/>
              <a:t>down</a:t>
            </a:r>
            <a:r>
              <a:rPr lang="hr-HR" sz="1600" dirty="0"/>
              <a:t> </a:t>
            </a:r>
            <a:r>
              <a:rPr lang="hr-HR" sz="1600" dirty="0" err="1"/>
              <a:t>approach</a:t>
            </a:r>
            <a:r>
              <a:rPr lang="hr-HR" sz="1600" dirty="0"/>
              <a:t> </a:t>
            </a:r>
            <a:r>
              <a:rPr lang="hr-HR" sz="1600" dirty="0" err="1"/>
              <a:t>applied</a:t>
            </a:r>
            <a:r>
              <a:rPr lang="hr-HR" sz="1600" dirty="0"/>
              <a:t> to a </a:t>
            </a:r>
            <a:r>
              <a:rPr lang="hr-HR" sz="1600" dirty="0" err="1"/>
              <a:t>selected</a:t>
            </a:r>
            <a:r>
              <a:rPr lang="hr-HR" sz="1600" dirty="0"/>
              <a:t> Croatian </a:t>
            </a:r>
            <a:r>
              <a:rPr lang="hr-HR" sz="1600" dirty="0" err="1"/>
              <a:t>region</a:t>
            </a:r>
            <a:r>
              <a:rPr lang="hr-HR" sz="1600" dirty="0"/>
              <a:t>.</a:t>
            </a:r>
            <a:endParaRPr lang="en-US" sz="1600" dirty="0"/>
          </a:p>
          <a:p>
            <a:pPr lvl="0"/>
            <a:endParaRPr lang="hr-HR" sz="1600" dirty="0"/>
          </a:p>
          <a:p>
            <a:pPr marL="285750" lvl="0" indent="-285750">
              <a:spcAft>
                <a:spcPts val="600"/>
              </a:spcAft>
              <a:buFont typeface="Arial" panose="020B0604020202020204" pitchFamily="34" charset="0"/>
              <a:buChar char="•"/>
            </a:pPr>
            <a:r>
              <a:rPr lang="hr-HR" sz="1600" b="1" dirty="0" err="1">
                <a:latin typeface="Cambria" panose="02040503050406030204" pitchFamily="18" charset="0"/>
                <a:ea typeface="Cambria" panose="02040503050406030204" pitchFamily="18" charset="0"/>
              </a:rPr>
              <a:t>The</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main</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contribution</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of</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the</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paper</a:t>
            </a:r>
            <a:endParaRPr lang="en-US" sz="1600" b="1" dirty="0">
              <a:latin typeface="Cambria" panose="02040503050406030204" pitchFamily="18" charset="0"/>
              <a:ea typeface="Cambria" panose="02040503050406030204" pitchFamily="18" charset="0"/>
            </a:endParaRPr>
          </a:p>
          <a:p>
            <a:pPr marL="320040" lvl="1"/>
            <a:r>
              <a:rPr lang="hr-HR" sz="1600" dirty="0"/>
              <a:t>A</a:t>
            </a:r>
            <a:r>
              <a:rPr lang="en-US" sz="1600" dirty="0"/>
              <a:t>n</a:t>
            </a:r>
            <a:r>
              <a:rPr lang="hr-HR" sz="1600" dirty="0"/>
              <a:t> </a:t>
            </a:r>
            <a:r>
              <a:rPr lang="hr-HR" sz="1600" dirty="0" err="1"/>
              <a:t>evaluation</a:t>
            </a:r>
            <a:r>
              <a:rPr lang="hr-HR" sz="1600" dirty="0"/>
              <a:t> </a:t>
            </a:r>
            <a:r>
              <a:rPr lang="hr-HR" sz="1600" dirty="0" err="1"/>
              <a:t>of</a:t>
            </a:r>
            <a:r>
              <a:rPr lang="hr-HR" sz="1600" dirty="0"/>
              <a:t> </a:t>
            </a:r>
            <a:r>
              <a:rPr lang="hr-HR" sz="1600" dirty="0" err="1"/>
              <a:t>the</a:t>
            </a:r>
            <a:r>
              <a:rPr lang="hr-HR" sz="1600" dirty="0"/>
              <a:t> </a:t>
            </a:r>
            <a:r>
              <a:rPr lang="hr-HR" sz="1600" dirty="0" err="1"/>
              <a:t>strengths</a:t>
            </a:r>
            <a:r>
              <a:rPr lang="hr-HR" sz="1600" dirty="0"/>
              <a:t> </a:t>
            </a:r>
            <a:r>
              <a:rPr lang="hr-HR" sz="1600" dirty="0" err="1"/>
              <a:t>and</a:t>
            </a:r>
            <a:r>
              <a:rPr lang="hr-HR" sz="1600" dirty="0"/>
              <a:t> </a:t>
            </a:r>
            <a:r>
              <a:rPr lang="hr-HR" sz="1600" dirty="0" err="1"/>
              <a:t>limitations</a:t>
            </a:r>
            <a:r>
              <a:rPr lang="hr-HR" sz="1600" dirty="0"/>
              <a:t> </a:t>
            </a:r>
            <a:r>
              <a:rPr lang="hr-HR" sz="1600" dirty="0" err="1"/>
              <a:t>of</a:t>
            </a:r>
            <a:r>
              <a:rPr lang="hr-HR" sz="1600" dirty="0"/>
              <a:t> </a:t>
            </a:r>
            <a:r>
              <a:rPr lang="hr-HR" sz="1600" dirty="0" err="1"/>
              <a:t>methodologies</a:t>
            </a:r>
            <a:r>
              <a:rPr lang="hr-HR" sz="1600" dirty="0"/>
              <a:t> </a:t>
            </a:r>
            <a:r>
              <a:rPr lang="hr-HR" sz="1600" dirty="0" err="1"/>
              <a:t>that</a:t>
            </a:r>
            <a:r>
              <a:rPr lang="hr-HR" sz="1600" dirty="0"/>
              <a:t> </a:t>
            </a:r>
            <a:r>
              <a:rPr lang="hr-HR" sz="1600" dirty="0" err="1"/>
              <a:t>downscale</a:t>
            </a:r>
            <a:r>
              <a:rPr lang="hr-HR" sz="1600" dirty="0"/>
              <a:t> </a:t>
            </a:r>
            <a:r>
              <a:rPr lang="hr-HR" sz="1600" dirty="0" err="1"/>
              <a:t>national</a:t>
            </a:r>
            <a:r>
              <a:rPr lang="hr-HR" sz="1600" dirty="0"/>
              <a:t> data to </a:t>
            </a:r>
            <a:r>
              <a:rPr lang="hr-HR" sz="1600" dirty="0" err="1"/>
              <a:t>measure</a:t>
            </a:r>
            <a:r>
              <a:rPr lang="hr-HR" sz="1600" dirty="0"/>
              <a:t> </a:t>
            </a:r>
            <a:r>
              <a:rPr lang="hr-HR" sz="1600" dirty="0" err="1"/>
              <a:t>regional</a:t>
            </a:r>
            <a:r>
              <a:rPr lang="hr-HR" sz="1600" dirty="0"/>
              <a:t> </a:t>
            </a:r>
            <a:r>
              <a:rPr lang="hr-HR" sz="1600" dirty="0" err="1"/>
              <a:t>tourism</a:t>
            </a:r>
            <a:r>
              <a:rPr lang="hr-HR" sz="1600" dirty="0"/>
              <a:t> </a:t>
            </a:r>
            <a:r>
              <a:rPr lang="hr-HR" sz="1600" dirty="0" err="1"/>
              <a:t>impacts</a:t>
            </a:r>
            <a:r>
              <a:rPr lang="hr-HR" sz="1600" dirty="0"/>
              <a:t>.</a:t>
            </a:r>
            <a:endParaRPr lang="en-US" sz="1600" dirty="0"/>
          </a:p>
          <a:p>
            <a:pPr marL="285750" lvl="0" indent="-285750">
              <a:buFont typeface="Arial" panose="020B0604020202020204" pitchFamily="34" charset="0"/>
              <a:buChar char="•"/>
            </a:pPr>
            <a:endParaRPr lang="hr-HR" sz="1600" dirty="0"/>
          </a:p>
          <a:p>
            <a:pPr marL="285750" lvl="0" indent="-285750">
              <a:spcAft>
                <a:spcPts val="600"/>
              </a:spcAft>
              <a:buFont typeface="Arial" panose="020B0604020202020204" pitchFamily="34" charset="0"/>
              <a:buChar char="•"/>
            </a:pPr>
            <a:r>
              <a:rPr lang="hr-HR" sz="1600" b="1" dirty="0" err="1">
                <a:latin typeface="Cambria" panose="02040503050406030204" pitchFamily="18" charset="0"/>
                <a:ea typeface="Cambria" panose="02040503050406030204" pitchFamily="18" charset="0"/>
              </a:rPr>
              <a:t>The</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research</a:t>
            </a:r>
            <a:r>
              <a:rPr lang="hr-HR" sz="1600" b="1" dirty="0">
                <a:latin typeface="Cambria" panose="02040503050406030204" pitchFamily="18" charset="0"/>
                <a:ea typeface="Cambria" panose="02040503050406030204" pitchFamily="18" charset="0"/>
              </a:rPr>
              <a:t> </a:t>
            </a:r>
            <a:r>
              <a:rPr lang="hr-HR" sz="1600" b="1" dirty="0" err="1">
                <a:latin typeface="Cambria" panose="02040503050406030204" pitchFamily="18" charset="0"/>
                <a:ea typeface="Cambria" panose="02040503050406030204" pitchFamily="18" charset="0"/>
              </a:rPr>
              <a:t>hypothesis</a:t>
            </a:r>
            <a:endParaRPr lang="en-US" sz="1600" b="1" dirty="0">
              <a:latin typeface="Cambria" panose="02040503050406030204" pitchFamily="18" charset="0"/>
              <a:ea typeface="Cambria" panose="02040503050406030204" pitchFamily="18" charset="0"/>
            </a:endParaRPr>
          </a:p>
          <a:p>
            <a:pPr marL="320040" lvl="1"/>
            <a:r>
              <a:rPr lang="hr-HR" sz="1600" dirty="0" err="1"/>
              <a:t>Despite</a:t>
            </a:r>
            <a:r>
              <a:rPr lang="hr-HR" sz="1600" dirty="0"/>
              <a:t> </a:t>
            </a:r>
            <a:r>
              <a:rPr lang="hr-HR" sz="1600" dirty="0" err="1"/>
              <a:t>methodological</a:t>
            </a:r>
            <a:r>
              <a:rPr lang="hr-HR" sz="1600" dirty="0"/>
              <a:t> </a:t>
            </a:r>
            <a:r>
              <a:rPr lang="hr-HR" sz="1600" dirty="0" err="1"/>
              <a:t>constraints</a:t>
            </a:r>
            <a:r>
              <a:rPr lang="hr-HR" sz="1600" dirty="0"/>
              <a:t>, </a:t>
            </a:r>
            <a:r>
              <a:rPr lang="hr-HR" sz="1600" dirty="0" err="1"/>
              <a:t>the</a:t>
            </a:r>
            <a:r>
              <a:rPr lang="hr-HR" sz="1600" dirty="0"/>
              <a:t> </a:t>
            </a:r>
            <a:r>
              <a:rPr lang="hr-HR" sz="1600" dirty="0" err="1"/>
              <a:t>regionalization</a:t>
            </a:r>
            <a:r>
              <a:rPr lang="hr-HR" sz="1600" dirty="0"/>
              <a:t> </a:t>
            </a:r>
            <a:r>
              <a:rPr lang="hr-HR" sz="1600" dirty="0" err="1"/>
              <a:t>of</a:t>
            </a:r>
            <a:r>
              <a:rPr lang="hr-HR" sz="1600" dirty="0"/>
              <a:t> </a:t>
            </a:r>
            <a:r>
              <a:rPr lang="hr-HR" sz="1600" dirty="0" err="1"/>
              <a:t>national</a:t>
            </a:r>
            <a:r>
              <a:rPr lang="hr-HR" sz="1600" dirty="0"/>
              <a:t> data </a:t>
            </a:r>
            <a:r>
              <a:rPr lang="hr-HR" sz="1600" dirty="0" err="1"/>
              <a:t>provides</a:t>
            </a:r>
            <a:r>
              <a:rPr lang="hr-HR" sz="1600" dirty="0"/>
              <a:t> </a:t>
            </a:r>
            <a:r>
              <a:rPr lang="hr-HR" sz="1600" dirty="0" err="1"/>
              <a:t>estimates</a:t>
            </a:r>
            <a:r>
              <a:rPr lang="hr-HR" sz="1600" dirty="0"/>
              <a:t> </a:t>
            </a:r>
            <a:r>
              <a:rPr lang="hr-HR" sz="1600" dirty="0" err="1"/>
              <a:t>that</a:t>
            </a:r>
            <a:r>
              <a:rPr lang="hr-HR" sz="1600" dirty="0"/>
              <a:t> </a:t>
            </a:r>
            <a:r>
              <a:rPr lang="hr-HR" sz="1600" dirty="0" err="1"/>
              <a:t>enhance</a:t>
            </a:r>
            <a:r>
              <a:rPr lang="hr-HR" sz="1600" dirty="0"/>
              <a:t> </a:t>
            </a:r>
            <a:r>
              <a:rPr lang="hr-HR" sz="1600" dirty="0" err="1"/>
              <a:t>the</a:t>
            </a:r>
            <a:r>
              <a:rPr lang="hr-HR" sz="1600" dirty="0"/>
              <a:t> </a:t>
            </a:r>
            <a:r>
              <a:rPr lang="hr-HR" sz="1600" dirty="0" err="1"/>
              <a:t>understanding</a:t>
            </a:r>
            <a:r>
              <a:rPr lang="hr-HR" sz="1600" dirty="0"/>
              <a:t> </a:t>
            </a:r>
            <a:r>
              <a:rPr lang="hr-HR" sz="1600" dirty="0" err="1"/>
              <a:t>of</a:t>
            </a:r>
            <a:r>
              <a:rPr lang="hr-HR" sz="1600" dirty="0"/>
              <a:t> </a:t>
            </a:r>
            <a:r>
              <a:rPr lang="hr-HR" sz="1600" dirty="0" err="1"/>
              <a:t>regional</a:t>
            </a:r>
            <a:r>
              <a:rPr lang="hr-HR" sz="1600" dirty="0"/>
              <a:t> </a:t>
            </a:r>
            <a:r>
              <a:rPr lang="hr-HR" sz="1600" dirty="0" err="1"/>
              <a:t>tourism</a:t>
            </a:r>
            <a:r>
              <a:rPr lang="hr-HR" sz="1600" dirty="0"/>
              <a:t> </a:t>
            </a:r>
            <a:r>
              <a:rPr lang="hr-HR" sz="1600" dirty="0" err="1"/>
              <a:t>economics</a:t>
            </a:r>
            <a:r>
              <a:rPr lang="hr-HR" sz="1600" dirty="0"/>
              <a:t>.</a:t>
            </a:r>
            <a:endParaRPr lang="en-US" sz="1600" dirty="0"/>
          </a:p>
          <a:p>
            <a:endParaRPr lang="hr-HR" dirty="0"/>
          </a:p>
        </p:txBody>
      </p:sp>
      <p:sp>
        <p:nvSpPr>
          <p:cNvPr id="64" name="Title 1">
            <a:extLst>
              <a:ext uri="{FF2B5EF4-FFF2-40B4-BE49-F238E27FC236}">
                <a16:creationId xmlns:a16="http://schemas.microsoft.com/office/drawing/2014/main" id="{9D3BD1D6-E90E-2D6A-B682-E8C077BC23BD}"/>
              </a:ext>
            </a:extLst>
          </p:cNvPr>
          <p:cNvSpPr txBox="1">
            <a:spLocks/>
          </p:cNvSpPr>
          <p:nvPr/>
        </p:nvSpPr>
        <p:spPr>
          <a:xfrm>
            <a:off x="338327" y="428816"/>
            <a:ext cx="10515600" cy="81445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Rational</a:t>
            </a:r>
            <a:endParaRPr lang="hr-HR" dirty="0"/>
          </a:p>
        </p:txBody>
      </p:sp>
      <p:pic>
        <p:nvPicPr>
          <p:cNvPr id="68" name="Picture 67">
            <a:extLst>
              <a:ext uri="{FF2B5EF4-FFF2-40B4-BE49-F238E27FC236}">
                <a16:creationId xmlns:a16="http://schemas.microsoft.com/office/drawing/2014/main" id="{7BEAA893-6FA0-59BC-2A35-40C816A850DC}"/>
              </a:ext>
            </a:extLst>
          </p:cNvPr>
          <p:cNvPicPr>
            <a:picLocks noChangeAspect="1"/>
          </p:cNvPicPr>
          <p:nvPr/>
        </p:nvPicPr>
        <p:blipFill>
          <a:blip r:embed="rId2"/>
          <a:srcRect l="30046" t="18206" r="59566" b="18011"/>
          <a:stretch>
            <a:fillRect/>
          </a:stretch>
        </p:blipFill>
        <p:spPr>
          <a:xfrm>
            <a:off x="11021845" y="6242781"/>
            <a:ext cx="949626" cy="542081"/>
          </a:xfrm>
          <a:prstGeom prst="rect">
            <a:avLst/>
          </a:prstGeom>
        </p:spPr>
      </p:pic>
      <p:sp>
        <p:nvSpPr>
          <p:cNvPr id="72" name="TextBox 71">
            <a:extLst>
              <a:ext uri="{FF2B5EF4-FFF2-40B4-BE49-F238E27FC236}">
                <a16:creationId xmlns:a16="http://schemas.microsoft.com/office/drawing/2014/main" id="{BE841711-4CAB-4690-B67A-6DA6D0DCA3AA}"/>
              </a:ext>
            </a:extLst>
          </p:cNvPr>
          <p:cNvSpPr txBox="1"/>
          <p:nvPr/>
        </p:nvSpPr>
        <p:spPr>
          <a:xfrm>
            <a:off x="220529" y="6313766"/>
            <a:ext cx="4193308" cy="400110"/>
          </a:xfrm>
          <a:prstGeom prst="rect">
            <a:avLst/>
          </a:prstGeom>
          <a:noFill/>
        </p:spPr>
        <p:txBody>
          <a:bodyPr wrap="square">
            <a:spAutoFit/>
          </a:bodyPr>
          <a:lstStyle/>
          <a:p>
            <a:r>
              <a:rPr lang="hr-HR" sz="1000" b="1" dirty="0" err="1"/>
              <a:t>Economic</a:t>
            </a:r>
            <a:r>
              <a:rPr lang="hr-HR" sz="1000" b="1" dirty="0"/>
              <a:t> </a:t>
            </a:r>
            <a:r>
              <a:rPr lang="hr-HR" sz="1000" b="1" dirty="0" err="1"/>
              <a:t>contributions</a:t>
            </a:r>
            <a:r>
              <a:rPr lang="hr-HR" sz="1000" b="1" dirty="0"/>
              <a:t> </a:t>
            </a:r>
            <a:r>
              <a:rPr lang="hr-HR" sz="1000" b="1" dirty="0" err="1"/>
              <a:t>of</a:t>
            </a:r>
            <a:r>
              <a:rPr lang="hr-HR" sz="1000" b="1" dirty="0"/>
              <a:t> </a:t>
            </a:r>
            <a:r>
              <a:rPr lang="hr-HR" sz="1000" b="1" dirty="0" err="1"/>
              <a:t>tourism</a:t>
            </a:r>
            <a:r>
              <a:rPr lang="hr-HR" sz="1000" b="1" dirty="0"/>
              <a:t>: </a:t>
            </a:r>
            <a:r>
              <a:rPr lang="hr-HR" sz="1000" b="1" dirty="0" err="1"/>
              <a:t>From</a:t>
            </a:r>
            <a:r>
              <a:rPr lang="hr-HR" sz="1000" b="1" dirty="0"/>
              <a:t> </a:t>
            </a:r>
            <a:r>
              <a:rPr lang="hr-HR" sz="1000" b="1" dirty="0" err="1"/>
              <a:t>national</a:t>
            </a:r>
            <a:r>
              <a:rPr lang="hr-HR" sz="1000" b="1" dirty="0"/>
              <a:t> to </a:t>
            </a:r>
            <a:r>
              <a:rPr lang="hr-HR" sz="1000" b="1" dirty="0" err="1"/>
              <a:t>regional</a:t>
            </a:r>
            <a:r>
              <a:rPr lang="hr-HR" sz="1000" b="1" dirty="0"/>
              <a:t> </a:t>
            </a:r>
            <a:r>
              <a:rPr lang="hr-HR" sz="1000" b="1" dirty="0" err="1"/>
              <a:t>analysis</a:t>
            </a:r>
            <a:r>
              <a:rPr lang="hr-HR" sz="1000" b="1" dirty="0"/>
              <a:t> </a:t>
            </a:r>
            <a:endParaRPr lang="en-US" sz="1000" b="1" dirty="0"/>
          </a:p>
          <a:p>
            <a:r>
              <a:rPr lang="hr-HR" sz="1000" dirty="0" err="1"/>
              <a:t>Ph.D</a:t>
            </a:r>
            <a:r>
              <a:rPr lang="hr-HR" sz="1000" dirty="0"/>
              <a:t> </a:t>
            </a:r>
            <a:r>
              <a:rPr lang="en-US" sz="1000" dirty="0"/>
              <a:t>Neven Ivandić, </a:t>
            </a:r>
            <a:r>
              <a:rPr lang="hr-HR" sz="1000" dirty="0" err="1"/>
              <a:t>Ph.D</a:t>
            </a:r>
            <a:r>
              <a:rPr lang="hr-HR" sz="1000" dirty="0"/>
              <a:t> </a:t>
            </a:r>
            <a:r>
              <a:rPr lang="en-US" sz="1000" dirty="0"/>
              <a:t> Ivan Kožić</a:t>
            </a:r>
            <a:endParaRPr lang="hr-HR" sz="1000" dirty="0"/>
          </a:p>
        </p:txBody>
      </p:sp>
    </p:spTree>
    <p:extLst>
      <p:ext uri="{BB962C8B-B14F-4D97-AF65-F5344CB8AC3E}">
        <p14:creationId xmlns:p14="http://schemas.microsoft.com/office/powerpoint/2010/main" val="2097009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6C7703-C0E4-EDA9-25A3-420AA61AA16F}"/>
              </a:ext>
            </a:extLst>
          </p:cNvPr>
          <p:cNvSpPr txBox="1"/>
          <p:nvPr/>
        </p:nvSpPr>
        <p:spPr>
          <a:xfrm>
            <a:off x="420623" y="590797"/>
            <a:ext cx="6094476" cy="705642"/>
          </a:xfrm>
          <a:prstGeom prst="rect">
            <a:avLst/>
          </a:prstGeom>
          <a:noFill/>
        </p:spPr>
        <p:txBody>
          <a:bodyPr wrap="square">
            <a:spAutoFit/>
          </a:bodyPr>
          <a:lstStyle/>
          <a:p>
            <a:pPr>
              <a:lnSpc>
                <a:spcPct val="90000"/>
              </a:lnSpc>
              <a:spcBef>
                <a:spcPct val="0"/>
              </a:spcBef>
            </a:pPr>
            <a:r>
              <a:rPr lang="hr-HR" sz="4400" dirty="0" err="1">
                <a:latin typeface="+mj-lt"/>
                <a:ea typeface="+mj-ea"/>
                <a:cs typeface="+mj-cs"/>
              </a:rPr>
              <a:t>Our</a:t>
            </a:r>
            <a:r>
              <a:rPr lang="hr-HR" sz="4400" dirty="0">
                <a:latin typeface="+mj-lt"/>
                <a:ea typeface="+mj-ea"/>
                <a:cs typeface="+mj-cs"/>
              </a:rPr>
              <a:t> </a:t>
            </a:r>
            <a:r>
              <a:rPr lang="hr-HR" sz="4400" dirty="0" err="1">
                <a:latin typeface="+mj-lt"/>
                <a:ea typeface="+mj-ea"/>
                <a:cs typeface="+mj-cs"/>
              </a:rPr>
              <a:t>Approach</a:t>
            </a:r>
            <a:r>
              <a:rPr lang="en-US" sz="4400" dirty="0">
                <a:latin typeface="+mj-lt"/>
                <a:ea typeface="+mj-ea"/>
                <a:cs typeface="+mj-cs"/>
              </a:rPr>
              <a:t> </a:t>
            </a:r>
            <a:r>
              <a:rPr lang="hr-HR" sz="4400" dirty="0">
                <a:latin typeface="+mj-lt"/>
                <a:ea typeface="+mj-ea"/>
                <a:cs typeface="+mj-cs"/>
              </a:rPr>
              <a:t> </a:t>
            </a:r>
          </a:p>
        </p:txBody>
      </p:sp>
      <p:cxnSp>
        <p:nvCxnSpPr>
          <p:cNvPr id="4" name="Straight Connector 3">
            <a:extLst>
              <a:ext uri="{FF2B5EF4-FFF2-40B4-BE49-F238E27FC236}">
                <a16:creationId xmlns:a16="http://schemas.microsoft.com/office/drawing/2014/main" id="{1206A9C8-10F4-7260-F521-FD16D133FB63}"/>
              </a:ext>
            </a:extLst>
          </p:cNvPr>
          <p:cNvCxnSpPr>
            <a:cxnSpLocks/>
          </p:cNvCxnSpPr>
          <p:nvPr/>
        </p:nvCxnSpPr>
        <p:spPr>
          <a:xfrm>
            <a:off x="5989320" y="943618"/>
            <a:ext cx="0" cy="5294376"/>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AE7C0FC3-7154-E58F-EAB9-940031D95CF2}"/>
              </a:ext>
            </a:extLst>
          </p:cNvPr>
          <p:cNvSpPr txBox="1"/>
          <p:nvPr/>
        </p:nvSpPr>
        <p:spPr>
          <a:xfrm>
            <a:off x="420623" y="1700522"/>
            <a:ext cx="5166362" cy="4524315"/>
          </a:xfrm>
          <a:prstGeom prst="rect">
            <a:avLst/>
          </a:prstGeom>
          <a:noFill/>
        </p:spPr>
        <p:txBody>
          <a:bodyPr wrap="square">
            <a:spAutoFit/>
          </a:bodyPr>
          <a:lstStyle/>
          <a:p>
            <a:r>
              <a:rPr lang="hr-HR" b="1" dirty="0" err="1"/>
              <a:t>Foundation</a:t>
            </a:r>
            <a:r>
              <a:rPr lang="hr-HR" b="1" dirty="0"/>
              <a:t>:</a:t>
            </a:r>
          </a:p>
          <a:p>
            <a:pPr marL="285750" lvl="0" indent="-285750">
              <a:buFont typeface="Arial" panose="020B0604020202020204" pitchFamily="34" charset="0"/>
              <a:buChar char="•"/>
            </a:pPr>
            <a:r>
              <a:rPr lang="hr-HR" b="1" dirty="0"/>
              <a:t>A </a:t>
            </a:r>
            <a:r>
              <a:rPr lang="hr-HR" b="1" dirty="0" err="1"/>
              <a:t>deterministic</a:t>
            </a:r>
            <a:r>
              <a:rPr lang="hr-HR" b="1" dirty="0"/>
              <a:t> model</a:t>
            </a:r>
            <a:r>
              <a:rPr lang="hr-HR" dirty="0"/>
              <a:t> </a:t>
            </a:r>
            <a:r>
              <a:rPr lang="hr-HR" dirty="0" err="1"/>
              <a:t>based</a:t>
            </a:r>
            <a:r>
              <a:rPr lang="hr-HR" dirty="0"/>
              <a:t> on </a:t>
            </a:r>
            <a:r>
              <a:rPr lang="hr-HR" dirty="0" err="1"/>
              <a:t>mathematical</a:t>
            </a:r>
            <a:r>
              <a:rPr lang="hr-HR" dirty="0"/>
              <a:t> </a:t>
            </a:r>
            <a:r>
              <a:rPr lang="hr-HR" dirty="0" err="1"/>
              <a:t>and</a:t>
            </a:r>
            <a:r>
              <a:rPr lang="hr-HR" dirty="0"/>
              <a:t> </a:t>
            </a:r>
            <a:r>
              <a:rPr lang="hr-HR" dirty="0" err="1"/>
              <a:t>accounting</a:t>
            </a:r>
            <a:r>
              <a:rPr lang="hr-HR" dirty="0"/>
              <a:t> </a:t>
            </a:r>
            <a:r>
              <a:rPr lang="hr-HR" dirty="0" err="1"/>
              <a:t>identities</a:t>
            </a:r>
            <a:r>
              <a:rPr lang="hr-HR" dirty="0"/>
              <a:t> </a:t>
            </a:r>
            <a:r>
              <a:rPr lang="hr-HR" dirty="0" err="1"/>
              <a:t>within</a:t>
            </a:r>
            <a:r>
              <a:rPr lang="hr-HR" dirty="0"/>
              <a:t> </a:t>
            </a:r>
            <a:r>
              <a:rPr lang="hr-HR" dirty="0" err="1"/>
              <a:t>the</a:t>
            </a:r>
            <a:r>
              <a:rPr lang="hr-HR" dirty="0"/>
              <a:t> system </a:t>
            </a:r>
            <a:r>
              <a:rPr lang="hr-HR" dirty="0" err="1"/>
              <a:t>of</a:t>
            </a:r>
            <a:r>
              <a:rPr lang="hr-HR" dirty="0"/>
              <a:t> </a:t>
            </a:r>
            <a:r>
              <a:rPr lang="hr-HR" dirty="0" err="1"/>
              <a:t>national</a:t>
            </a:r>
            <a:r>
              <a:rPr lang="hr-HR" dirty="0"/>
              <a:t> </a:t>
            </a:r>
            <a:r>
              <a:rPr lang="hr-HR" dirty="0" err="1"/>
              <a:t>accounts</a:t>
            </a:r>
            <a:endParaRPr lang="hr-HR" dirty="0"/>
          </a:p>
          <a:p>
            <a:pPr marL="285750" lvl="0" indent="-285750">
              <a:buFont typeface="Arial" panose="020B0604020202020204" pitchFamily="34" charset="0"/>
              <a:buChar char="•"/>
            </a:pPr>
            <a:r>
              <a:rPr lang="hr-HR" b="1" dirty="0"/>
              <a:t>A </a:t>
            </a:r>
            <a:r>
              <a:rPr lang="hr-HR" b="1" dirty="0" err="1"/>
              <a:t>previously</a:t>
            </a:r>
            <a:r>
              <a:rPr lang="hr-HR" b="1" dirty="0"/>
              <a:t> </a:t>
            </a:r>
            <a:r>
              <a:rPr lang="hr-HR" b="1" dirty="0" err="1"/>
              <a:t>tested</a:t>
            </a:r>
            <a:r>
              <a:rPr lang="hr-HR" b="1" dirty="0"/>
              <a:t> </a:t>
            </a:r>
            <a:r>
              <a:rPr lang="hr-HR" b="1" dirty="0" err="1"/>
              <a:t>national</a:t>
            </a:r>
            <a:r>
              <a:rPr lang="hr-HR" b="1" dirty="0"/>
              <a:t> model</a:t>
            </a:r>
            <a:r>
              <a:rPr lang="hr-HR" dirty="0"/>
              <a:t> </a:t>
            </a:r>
            <a:r>
              <a:rPr lang="hr-HR" dirty="0" err="1"/>
              <a:t>that</a:t>
            </a:r>
            <a:r>
              <a:rPr lang="hr-HR" dirty="0"/>
              <a:t> </a:t>
            </a:r>
            <a:r>
              <a:rPr lang="hr-HR" dirty="0" err="1"/>
              <a:t>links</a:t>
            </a:r>
            <a:r>
              <a:rPr lang="hr-HR" dirty="0"/>
              <a:t> </a:t>
            </a:r>
            <a:r>
              <a:rPr lang="hr-HR" dirty="0" err="1"/>
              <a:t>the</a:t>
            </a:r>
            <a:r>
              <a:rPr lang="hr-HR" dirty="0"/>
              <a:t> </a:t>
            </a:r>
            <a:r>
              <a:rPr lang="hr-HR" dirty="0" err="1"/>
              <a:t>Tourism</a:t>
            </a:r>
            <a:r>
              <a:rPr lang="hr-HR" dirty="0"/>
              <a:t> </a:t>
            </a:r>
            <a:r>
              <a:rPr lang="hr-HR" dirty="0" err="1"/>
              <a:t>Satellite</a:t>
            </a:r>
            <a:r>
              <a:rPr lang="hr-HR" dirty="0"/>
              <a:t> </a:t>
            </a:r>
            <a:r>
              <a:rPr lang="hr-HR" dirty="0" err="1"/>
              <a:t>Account</a:t>
            </a:r>
            <a:r>
              <a:rPr lang="hr-HR" dirty="0"/>
              <a:t> (TSA) </a:t>
            </a:r>
            <a:r>
              <a:rPr lang="hr-HR" dirty="0" err="1"/>
              <a:t>and</a:t>
            </a:r>
            <a:r>
              <a:rPr lang="hr-HR" dirty="0"/>
              <a:t> </a:t>
            </a:r>
            <a:r>
              <a:rPr lang="hr-HR" dirty="0" err="1"/>
              <a:t>the</a:t>
            </a:r>
            <a:r>
              <a:rPr lang="hr-HR" dirty="0"/>
              <a:t> input-output table</a:t>
            </a:r>
          </a:p>
          <a:p>
            <a:endParaRPr lang="en-US" b="1" i="1" dirty="0"/>
          </a:p>
          <a:p>
            <a:r>
              <a:rPr lang="hr-HR" b="1" i="1" dirty="0" err="1"/>
              <a:t>Modifications</a:t>
            </a:r>
            <a:r>
              <a:rPr lang="en-US" b="1" i="1" dirty="0"/>
              <a:t>:</a:t>
            </a:r>
            <a:endParaRPr lang="hr-HR" b="1" dirty="0"/>
          </a:p>
          <a:p>
            <a:pPr marL="285750" lvl="0" indent="-285750">
              <a:buFont typeface="Arial" panose="020B0604020202020204" pitchFamily="34" charset="0"/>
              <a:buChar char="•"/>
            </a:pPr>
            <a:r>
              <a:rPr lang="hr-HR" b="1" dirty="0" err="1"/>
              <a:t>Adapting</a:t>
            </a:r>
            <a:r>
              <a:rPr lang="hr-HR" b="1" dirty="0"/>
              <a:t> </a:t>
            </a:r>
            <a:r>
              <a:rPr lang="hr-HR" b="1" dirty="0" err="1"/>
              <a:t>available</a:t>
            </a:r>
            <a:r>
              <a:rPr lang="hr-HR" b="1" dirty="0"/>
              <a:t> </a:t>
            </a:r>
            <a:r>
              <a:rPr lang="hr-HR" b="1" dirty="0" err="1"/>
              <a:t>national</a:t>
            </a:r>
            <a:r>
              <a:rPr lang="hr-HR" b="1" dirty="0"/>
              <a:t> </a:t>
            </a:r>
            <a:r>
              <a:rPr lang="hr-HR" b="1" dirty="0" err="1"/>
              <a:t>accounts</a:t>
            </a:r>
            <a:r>
              <a:rPr lang="hr-HR" b="1" dirty="0"/>
              <a:t> data</a:t>
            </a:r>
            <a:r>
              <a:rPr lang="hr-HR" dirty="0"/>
              <a:t> to </a:t>
            </a:r>
            <a:r>
              <a:rPr lang="hr-HR" dirty="0" err="1"/>
              <a:t>the</a:t>
            </a:r>
            <a:r>
              <a:rPr lang="hr-HR" dirty="0"/>
              <a:t> </a:t>
            </a:r>
            <a:r>
              <a:rPr lang="hr-HR" dirty="0" err="1"/>
              <a:t>regional</a:t>
            </a:r>
            <a:r>
              <a:rPr lang="hr-HR" dirty="0"/>
              <a:t> </a:t>
            </a:r>
            <a:r>
              <a:rPr lang="hr-HR" dirty="0" err="1"/>
              <a:t>level</a:t>
            </a:r>
            <a:r>
              <a:rPr lang="hr-HR" dirty="0"/>
              <a:t>, </a:t>
            </a:r>
            <a:r>
              <a:rPr lang="hr-HR" dirty="0" err="1"/>
              <a:t>ensuring</a:t>
            </a:r>
            <a:r>
              <a:rPr lang="hr-HR" dirty="0"/>
              <a:t> a </a:t>
            </a:r>
            <a:r>
              <a:rPr lang="hr-HR" dirty="0" err="1"/>
              <a:t>methodologically</a:t>
            </a:r>
            <a:r>
              <a:rPr lang="hr-HR" dirty="0"/>
              <a:t> </a:t>
            </a:r>
            <a:r>
              <a:rPr lang="hr-HR" dirty="0" err="1"/>
              <a:t>coherent</a:t>
            </a:r>
            <a:r>
              <a:rPr lang="hr-HR" dirty="0"/>
              <a:t> </a:t>
            </a:r>
            <a:r>
              <a:rPr lang="hr-HR" dirty="0" err="1"/>
              <a:t>approach</a:t>
            </a:r>
            <a:r>
              <a:rPr lang="hr-HR" dirty="0"/>
              <a:t> </a:t>
            </a:r>
            <a:r>
              <a:rPr lang="hr-HR" dirty="0" err="1"/>
              <a:t>that</a:t>
            </a:r>
            <a:r>
              <a:rPr lang="hr-HR" dirty="0"/>
              <a:t> </a:t>
            </a:r>
            <a:r>
              <a:rPr lang="hr-HR" dirty="0" err="1"/>
              <a:t>harmonizes</a:t>
            </a:r>
            <a:r>
              <a:rPr lang="hr-HR" dirty="0"/>
              <a:t> </a:t>
            </a:r>
            <a:r>
              <a:rPr lang="hr-HR" dirty="0" err="1"/>
              <a:t>regional</a:t>
            </a:r>
            <a:r>
              <a:rPr lang="hr-HR" dirty="0"/>
              <a:t> </a:t>
            </a:r>
            <a:r>
              <a:rPr lang="hr-HR" dirty="0" err="1"/>
              <a:t>insights</a:t>
            </a:r>
            <a:r>
              <a:rPr lang="hr-HR" dirty="0"/>
              <a:t> </a:t>
            </a:r>
            <a:r>
              <a:rPr lang="hr-HR" dirty="0" err="1"/>
              <a:t>with</a:t>
            </a:r>
            <a:r>
              <a:rPr lang="hr-HR" dirty="0"/>
              <a:t> </a:t>
            </a:r>
            <a:r>
              <a:rPr lang="hr-HR" dirty="0" err="1"/>
              <a:t>national</a:t>
            </a:r>
            <a:r>
              <a:rPr lang="hr-HR" dirty="0"/>
              <a:t> data</a:t>
            </a:r>
          </a:p>
          <a:p>
            <a:pPr marL="285750" lvl="0" indent="-285750">
              <a:buFont typeface="Arial" panose="020B0604020202020204" pitchFamily="34" charset="0"/>
              <a:buChar char="•"/>
            </a:pPr>
            <a:r>
              <a:rPr lang="hr-HR" b="1" dirty="0" err="1"/>
              <a:t>Forecasting</a:t>
            </a:r>
            <a:r>
              <a:rPr lang="hr-HR" dirty="0"/>
              <a:t> </a:t>
            </a:r>
            <a:r>
              <a:rPr lang="hr-HR" dirty="0" err="1"/>
              <a:t>based</a:t>
            </a:r>
            <a:r>
              <a:rPr lang="hr-HR" dirty="0"/>
              <a:t> on </a:t>
            </a:r>
            <a:r>
              <a:rPr lang="hr-HR" dirty="0" err="1"/>
              <a:t>growth</a:t>
            </a:r>
            <a:r>
              <a:rPr lang="hr-HR" dirty="0"/>
              <a:t> </a:t>
            </a:r>
            <a:r>
              <a:rPr lang="hr-HR" dirty="0" err="1"/>
              <a:t>indices</a:t>
            </a:r>
            <a:endParaRPr lang="hr-HR" dirty="0"/>
          </a:p>
          <a:p>
            <a:endParaRPr lang="en-US" dirty="0"/>
          </a:p>
          <a:p>
            <a:endParaRPr lang="hr-HR" dirty="0"/>
          </a:p>
        </p:txBody>
      </p:sp>
      <p:sp>
        <p:nvSpPr>
          <p:cNvPr id="9" name="Text 11">
            <a:extLst>
              <a:ext uri="{FF2B5EF4-FFF2-40B4-BE49-F238E27FC236}">
                <a16:creationId xmlns:a16="http://schemas.microsoft.com/office/drawing/2014/main" id="{FD0FDD9A-0EE6-79B8-A88C-0B54596D81DD}"/>
              </a:ext>
            </a:extLst>
          </p:cNvPr>
          <p:cNvSpPr/>
          <p:nvPr/>
        </p:nvSpPr>
        <p:spPr>
          <a:xfrm>
            <a:off x="6196584" y="453637"/>
            <a:ext cx="5486400" cy="274320"/>
          </a:xfrm>
          <a:prstGeom prst="rect">
            <a:avLst/>
          </a:prstGeom>
          <a:noFill/>
          <a:ln/>
        </p:spPr>
        <p:txBody>
          <a:bodyPr wrap="square" lIns="0" tIns="0" rIns="0" bIns="0" rtlCol="0" anchor="ctr"/>
          <a:lstStyle/>
          <a:p>
            <a:pPr marL="0" indent="0" algn="ctr">
              <a:buNone/>
            </a:pPr>
            <a:r>
              <a:rPr lang="en-US" sz="2000" b="1" kern="0" spc="100" dirty="0">
                <a:solidFill>
                  <a:srgbClr val="F2994A"/>
                </a:solidFill>
                <a:latin typeface="Calibri" pitchFamily="34" charset="0"/>
                <a:ea typeface="Calibri" pitchFamily="34" charset="-122"/>
                <a:cs typeface="Calibri" pitchFamily="34" charset="-120"/>
              </a:rPr>
              <a:t>A METHODOLOGICALLY RIGOROUS AND HARMONIZED FOUR-PHASE APPROACH</a:t>
            </a:r>
            <a:endParaRPr lang="en-US" sz="2000" dirty="0"/>
          </a:p>
        </p:txBody>
      </p:sp>
      <p:graphicFrame>
        <p:nvGraphicFramePr>
          <p:cNvPr id="10" name="Diagram 9">
            <a:extLst>
              <a:ext uri="{FF2B5EF4-FFF2-40B4-BE49-F238E27FC236}">
                <a16:creationId xmlns:a16="http://schemas.microsoft.com/office/drawing/2014/main" id="{15258051-DD9C-F47E-C88E-8FEF1E7D471D}"/>
              </a:ext>
            </a:extLst>
          </p:cNvPr>
          <p:cNvGraphicFramePr/>
          <p:nvPr>
            <p:extLst>
              <p:ext uri="{D42A27DB-BD31-4B8C-83A1-F6EECF244321}">
                <p14:modId xmlns:p14="http://schemas.microsoft.com/office/powerpoint/2010/main" val="2400585722"/>
              </p:ext>
            </p:extLst>
          </p:nvPr>
        </p:nvGraphicFramePr>
        <p:xfrm>
          <a:off x="6196584" y="943617"/>
          <a:ext cx="5693663" cy="5612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a:extLst>
              <a:ext uri="{FF2B5EF4-FFF2-40B4-BE49-F238E27FC236}">
                <a16:creationId xmlns:a16="http://schemas.microsoft.com/office/drawing/2014/main" id="{23332779-769E-F92C-2826-8E93C4167EFD}"/>
              </a:ext>
            </a:extLst>
          </p:cNvPr>
          <p:cNvPicPr>
            <a:picLocks noChangeAspect="1"/>
          </p:cNvPicPr>
          <p:nvPr/>
        </p:nvPicPr>
        <p:blipFill>
          <a:blip r:embed="rId7"/>
          <a:srcRect l="30046" t="18206" r="59566" b="18011"/>
          <a:stretch>
            <a:fillRect/>
          </a:stretch>
        </p:blipFill>
        <p:spPr>
          <a:xfrm>
            <a:off x="11021845" y="6242781"/>
            <a:ext cx="949626" cy="542081"/>
          </a:xfrm>
          <a:prstGeom prst="rect">
            <a:avLst/>
          </a:prstGeom>
        </p:spPr>
      </p:pic>
      <p:sp>
        <p:nvSpPr>
          <p:cNvPr id="14" name="TextBox 13">
            <a:extLst>
              <a:ext uri="{FF2B5EF4-FFF2-40B4-BE49-F238E27FC236}">
                <a16:creationId xmlns:a16="http://schemas.microsoft.com/office/drawing/2014/main" id="{3A343172-7A6F-6DC0-F327-729B65263D36}"/>
              </a:ext>
            </a:extLst>
          </p:cNvPr>
          <p:cNvSpPr txBox="1"/>
          <p:nvPr/>
        </p:nvSpPr>
        <p:spPr>
          <a:xfrm>
            <a:off x="220529" y="6356193"/>
            <a:ext cx="4193308" cy="400110"/>
          </a:xfrm>
          <a:prstGeom prst="rect">
            <a:avLst/>
          </a:prstGeom>
          <a:noFill/>
        </p:spPr>
        <p:txBody>
          <a:bodyPr wrap="square">
            <a:spAutoFit/>
          </a:bodyPr>
          <a:lstStyle/>
          <a:p>
            <a:r>
              <a:rPr lang="hr-HR" sz="1000" b="1" dirty="0" err="1"/>
              <a:t>Economic</a:t>
            </a:r>
            <a:r>
              <a:rPr lang="hr-HR" sz="1000" b="1" dirty="0"/>
              <a:t> </a:t>
            </a:r>
            <a:r>
              <a:rPr lang="hr-HR" sz="1000" b="1" dirty="0" err="1"/>
              <a:t>contributions</a:t>
            </a:r>
            <a:r>
              <a:rPr lang="hr-HR" sz="1000" b="1" dirty="0"/>
              <a:t> </a:t>
            </a:r>
            <a:r>
              <a:rPr lang="hr-HR" sz="1000" b="1" dirty="0" err="1"/>
              <a:t>of</a:t>
            </a:r>
            <a:r>
              <a:rPr lang="hr-HR" sz="1000" b="1" dirty="0"/>
              <a:t> </a:t>
            </a:r>
            <a:r>
              <a:rPr lang="hr-HR" sz="1000" b="1" dirty="0" err="1"/>
              <a:t>tourism</a:t>
            </a:r>
            <a:r>
              <a:rPr lang="hr-HR" sz="1000" b="1" dirty="0"/>
              <a:t>: </a:t>
            </a:r>
            <a:r>
              <a:rPr lang="hr-HR" sz="1000" b="1" dirty="0" err="1"/>
              <a:t>From</a:t>
            </a:r>
            <a:r>
              <a:rPr lang="hr-HR" sz="1000" b="1" dirty="0"/>
              <a:t> </a:t>
            </a:r>
            <a:r>
              <a:rPr lang="hr-HR" sz="1000" b="1" dirty="0" err="1"/>
              <a:t>national</a:t>
            </a:r>
            <a:r>
              <a:rPr lang="hr-HR" sz="1000" b="1" dirty="0"/>
              <a:t> to </a:t>
            </a:r>
            <a:r>
              <a:rPr lang="hr-HR" sz="1000" b="1" dirty="0" err="1"/>
              <a:t>regional</a:t>
            </a:r>
            <a:r>
              <a:rPr lang="hr-HR" sz="1000" b="1" dirty="0"/>
              <a:t> </a:t>
            </a:r>
            <a:r>
              <a:rPr lang="hr-HR" sz="1000" b="1" dirty="0" err="1"/>
              <a:t>analysis</a:t>
            </a:r>
            <a:r>
              <a:rPr lang="hr-HR" sz="1000" b="1" dirty="0"/>
              <a:t> </a:t>
            </a:r>
            <a:endParaRPr lang="en-US" sz="1000" b="1" dirty="0"/>
          </a:p>
          <a:p>
            <a:r>
              <a:rPr lang="hr-HR" sz="1000" dirty="0" err="1"/>
              <a:t>Ph.D</a:t>
            </a:r>
            <a:r>
              <a:rPr lang="hr-HR" sz="1000" dirty="0"/>
              <a:t> </a:t>
            </a:r>
            <a:r>
              <a:rPr lang="en-US" sz="1000" dirty="0"/>
              <a:t>Neven Ivandić, </a:t>
            </a:r>
            <a:r>
              <a:rPr lang="hr-HR" sz="1000" dirty="0" err="1"/>
              <a:t>Ph.D</a:t>
            </a:r>
            <a:r>
              <a:rPr lang="hr-HR" sz="1000" dirty="0"/>
              <a:t> </a:t>
            </a:r>
            <a:r>
              <a:rPr lang="en-US" sz="1000" dirty="0"/>
              <a:t> Ivan Kožić</a:t>
            </a:r>
            <a:endParaRPr lang="hr-HR" sz="1000" dirty="0"/>
          </a:p>
        </p:txBody>
      </p:sp>
    </p:spTree>
    <p:extLst>
      <p:ext uri="{BB962C8B-B14F-4D97-AF65-F5344CB8AC3E}">
        <p14:creationId xmlns:p14="http://schemas.microsoft.com/office/powerpoint/2010/main" val="1060975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B4161A-0303-9FE0-6251-E37F5E0C961B}"/>
              </a:ext>
            </a:extLst>
          </p:cNvPr>
          <p:cNvSpPr txBox="1"/>
          <p:nvPr/>
        </p:nvSpPr>
        <p:spPr>
          <a:xfrm>
            <a:off x="642366" y="400782"/>
            <a:ext cx="6094476" cy="705642"/>
          </a:xfrm>
          <a:prstGeom prst="rect">
            <a:avLst/>
          </a:prstGeom>
          <a:noFill/>
        </p:spPr>
        <p:txBody>
          <a:bodyPr wrap="square">
            <a:spAutoFit/>
          </a:bodyPr>
          <a:lstStyle/>
          <a:p>
            <a:pPr lvl="0">
              <a:lnSpc>
                <a:spcPct val="90000"/>
              </a:lnSpc>
              <a:spcBef>
                <a:spcPct val="0"/>
              </a:spcBef>
            </a:pPr>
            <a:r>
              <a:rPr lang="en-US" sz="4400" dirty="0">
                <a:latin typeface="+mj-lt"/>
                <a:ea typeface="+mj-ea"/>
                <a:cs typeface="+mj-cs"/>
              </a:rPr>
              <a:t>Data inputs: Croatia</a:t>
            </a:r>
            <a:endParaRPr lang="hr-HR" sz="4400" dirty="0">
              <a:latin typeface="+mj-lt"/>
              <a:ea typeface="+mj-ea"/>
              <a:cs typeface="+mj-cs"/>
            </a:endParaRPr>
          </a:p>
        </p:txBody>
      </p:sp>
      <p:grpSp>
        <p:nvGrpSpPr>
          <p:cNvPr id="24" name="Group 23">
            <a:extLst>
              <a:ext uri="{FF2B5EF4-FFF2-40B4-BE49-F238E27FC236}">
                <a16:creationId xmlns:a16="http://schemas.microsoft.com/office/drawing/2014/main" id="{EA416714-359B-9E15-D7EB-A791FDFA4BD1}"/>
              </a:ext>
            </a:extLst>
          </p:cNvPr>
          <p:cNvGrpSpPr/>
          <p:nvPr/>
        </p:nvGrpSpPr>
        <p:grpSpPr>
          <a:xfrm>
            <a:off x="834389" y="1258178"/>
            <a:ext cx="10328147" cy="3564397"/>
            <a:chOff x="834390" y="1627632"/>
            <a:chExt cx="10328147" cy="3564397"/>
          </a:xfrm>
        </p:grpSpPr>
        <p:sp>
          <p:nvSpPr>
            <p:cNvPr id="4" name="Rectangle 3">
              <a:extLst>
                <a:ext uri="{FF2B5EF4-FFF2-40B4-BE49-F238E27FC236}">
                  <a16:creationId xmlns:a16="http://schemas.microsoft.com/office/drawing/2014/main" id="{C7084638-6556-6692-A934-58BDCF7C5771}"/>
                </a:ext>
              </a:extLst>
            </p:cNvPr>
            <p:cNvSpPr/>
            <p:nvPr/>
          </p:nvSpPr>
          <p:spPr>
            <a:xfrm>
              <a:off x="4114800" y="1627632"/>
              <a:ext cx="3767328" cy="1252728"/>
            </a:xfrm>
            <a:prstGeom prst="rect">
              <a:avLst/>
            </a:prstGeom>
            <a:solidFill>
              <a:srgbClr val="3366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a:t>European system </a:t>
              </a:r>
              <a:r>
                <a:rPr lang="hr-HR" b="1" dirty="0" err="1"/>
                <a:t>of</a:t>
              </a:r>
              <a:r>
                <a:rPr lang="hr-HR" b="1" dirty="0"/>
                <a:t> </a:t>
              </a:r>
              <a:r>
                <a:rPr lang="hr-HR" b="1" dirty="0" err="1"/>
                <a:t>accounts</a:t>
              </a:r>
              <a:endParaRPr lang="hr-HR" b="1" dirty="0"/>
            </a:p>
            <a:p>
              <a:pPr algn="ctr"/>
              <a:r>
                <a:rPr lang="hr-HR" b="1" dirty="0"/>
                <a:t>(ESA 2010)</a:t>
              </a:r>
              <a:endParaRPr lang="en-US" b="1" dirty="0"/>
            </a:p>
            <a:p>
              <a:pPr algn="ctr"/>
              <a:r>
                <a:rPr lang="en-US" sz="1200" dirty="0"/>
                <a:t>I</a:t>
              </a:r>
              <a:r>
                <a:rPr lang="hr-HR" sz="1200" dirty="0" err="1"/>
                <a:t>nternationally</a:t>
              </a:r>
              <a:r>
                <a:rPr lang="hr-HR" sz="1200" dirty="0"/>
                <a:t> </a:t>
              </a:r>
              <a:r>
                <a:rPr lang="hr-HR" sz="1200" dirty="0" err="1"/>
                <a:t>compatible</a:t>
              </a:r>
              <a:r>
                <a:rPr lang="hr-HR" sz="1200" dirty="0"/>
                <a:t> </a:t>
              </a:r>
              <a:r>
                <a:rPr lang="hr-HR" sz="1200" dirty="0" err="1"/>
                <a:t>accounting</a:t>
              </a:r>
              <a:r>
                <a:rPr lang="hr-HR" sz="1200" dirty="0"/>
                <a:t> </a:t>
              </a:r>
              <a:r>
                <a:rPr lang="hr-HR" sz="1200" dirty="0" err="1"/>
                <a:t>framework</a:t>
              </a:r>
              <a:r>
                <a:rPr lang="hr-HR" sz="1200" dirty="0"/>
                <a:t> for a </a:t>
              </a:r>
              <a:r>
                <a:rPr lang="hr-HR" sz="1200" dirty="0" err="1"/>
                <a:t>systematic</a:t>
              </a:r>
              <a:r>
                <a:rPr lang="hr-HR" sz="1200" dirty="0"/>
                <a:t> </a:t>
              </a:r>
              <a:r>
                <a:rPr lang="hr-HR" sz="1200" dirty="0" err="1"/>
                <a:t>and</a:t>
              </a:r>
              <a:r>
                <a:rPr lang="hr-HR" sz="1200" dirty="0"/>
                <a:t> </a:t>
              </a:r>
              <a:r>
                <a:rPr lang="hr-HR" sz="1200" dirty="0" err="1"/>
                <a:t>detailed</a:t>
              </a:r>
              <a:r>
                <a:rPr lang="hr-HR" sz="1200" dirty="0"/>
                <a:t> </a:t>
              </a:r>
              <a:r>
                <a:rPr lang="hr-HR" sz="1200" dirty="0" err="1"/>
                <a:t>description</a:t>
              </a:r>
              <a:r>
                <a:rPr lang="hr-HR" sz="1200" dirty="0"/>
                <a:t> </a:t>
              </a:r>
              <a:r>
                <a:rPr lang="hr-HR" sz="1200" dirty="0" err="1"/>
                <a:t>of</a:t>
              </a:r>
              <a:r>
                <a:rPr lang="hr-HR" sz="1200" dirty="0"/>
                <a:t> </a:t>
              </a:r>
              <a:r>
                <a:rPr lang="hr-HR" sz="1200" dirty="0" err="1"/>
                <a:t>an</a:t>
              </a:r>
              <a:r>
                <a:rPr lang="hr-HR" sz="1200" dirty="0"/>
                <a:t> </a:t>
              </a:r>
              <a:r>
                <a:rPr lang="hr-HR" sz="1200" dirty="0" err="1"/>
                <a:t>economy</a:t>
              </a:r>
              <a:endParaRPr lang="hr-HR" sz="1200" dirty="0"/>
            </a:p>
          </p:txBody>
        </p:sp>
        <p:sp>
          <p:nvSpPr>
            <p:cNvPr id="5" name="Rectangle 4">
              <a:extLst>
                <a:ext uri="{FF2B5EF4-FFF2-40B4-BE49-F238E27FC236}">
                  <a16:creationId xmlns:a16="http://schemas.microsoft.com/office/drawing/2014/main" id="{64352AFF-5596-0DF3-00D7-A08E4B436E36}"/>
                </a:ext>
              </a:extLst>
            </p:cNvPr>
            <p:cNvSpPr/>
            <p:nvPr/>
          </p:nvSpPr>
          <p:spPr>
            <a:xfrm>
              <a:off x="4114800" y="2880360"/>
              <a:ext cx="3767328" cy="521208"/>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a:solidFill>
                    <a:srgbClr val="002060"/>
                  </a:solidFill>
                </a:rPr>
                <a:t>A </a:t>
              </a:r>
              <a:r>
                <a:rPr lang="hr-HR" b="1" dirty="0" err="1">
                  <a:solidFill>
                    <a:srgbClr val="002060"/>
                  </a:solidFill>
                </a:rPr>
                <a:t>Common</a:t>
              </a:r>
              <a:r>
                <a:rPr lang="hr-HR" b="1" dirty="0">
                  <a:solidFill>
                    <a:srgbClr val="002060"/>
                  </a:solidFill>
                </a:rPr>
                <a:t> </a:t>
              </a:r>
              <a:r>
                <a:rPr lang="hr-HR" b="1" dirty="0" err="1">
                  <a:solidFill>
                    <a:srgbClr val="002060"/>
                  </a:solidFill>
                </a:rPr>
                <a:t>Analytical</a:t>
              </a:r>
              <a:r>
                <a:rPr lang="hr-HR" b="1" dirty="0">
                  <a:solidFill>
                    <a:srgbClr val="002060"/>
                  </a:solidFill>
                </a:rPr>
                <a:t> Framework for </a:t>
              </a:r>
              <a:r>
                <a:rPr lang="hr-HR" b="1" dirty="0" err="1">
                  <a:solidFill>
                    <a:srgbClr val="002060"/>
                  </a:solidFill>
                </a:rPr>
                <a:t>Compilation</a:t>
              </a:r>
              <a:r>
                <a:rPr lang="hr-HR" dirty="0">
                  <a:solidFill>
                    <a:srgbClr val="002060"/>
                  </a:solidFill>
                </a:rPr>
                <a:t> </a:t>
              </a:r>
            </a:p>
          </p:txBody>
        </p:sp>
        <p:sp>
          <p:nvSpPr>
            <p:cNvPr id="6" name="Arrow: Right 5">
              <a:extLst>
                <a:ext uri="{FF2B5EF4-FFF2-40B4-BE49-F238E27FC236}">
                  <a16:creationId xmlns:a16="http://schemas.microsoft.com/office/drawing/2014/main" id="{C05B9EE5-7277-6C4A-8689-C2FC0439ADFF}"/>
                </a:ext>
              </a:extLst>
            </p:cNvPr>
            <p:cNvSpPr/>
            <p:nvPr/>
          </p:nvSpPr>
          <p:spPr>
            <a:xfrm>
              <a:off x="8046720" y="2880360"/>
              <a:ext cx="896112" cy="5212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8" name="Arrow: Right 7">
              <a:extLst>
                <a:ext uri="{FF2B5EF4-FFF2-40B4-BE49-F238E27FC236}">
                  <a16:creationId xmlns:a16="http://schemas.microsoft.com/office/drawing/2014/main" id="{23A4FFF2-56CD-004D-9818-D77ED7B67C06}"/>
                </a:ext>
              </a:extLst>
            </p:cNvPr>
            <p:cNvSpPr/>
            <p:nvPr/>
          </p:nvSpPr>
          <p:spPr>
            <a:xfrm rot="10800000">
              <a:off x="3054096" y="2880360"/>
              <a:ext cx="896112" cy="5212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9" name="Rectangle 8">
              <a:extLst>
                <a:ext uri="{FF2B5EF4-FFF2-40B4-BE49-F238E27FC236}">
                  <a16:creationId xmlns:a16="http://schemas.microsoft.com/office/drawing/2014/main" id="{5E5C2246-6EF0-1A6C-5812-90D13A2239CA}"/>
                </a:ext>
              </a:extLst>
            </p:cNvPr>
            <p:cNvSpPr/>
            <p:nvPr/>
          </p:nvSpPr>
          <p:spPr>
            <a:xfrm>
              <a:off x="834390" y="2880360"/>
              <a:ext cx="2055113" cy="13167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hr-HR" b="0" dirty="0" err="1"/>
                <a:t>Tourism</a:t>
              </a:r>
              <a:r>
                <a:rPr lang="hr-HR" b="0" dirty="0"/>
                <a:t> </a:t>
              </a:r>
              <a:r>
                <a:rPr lang="hr-HR" b="0" dirty="0" err="1"/>
                <a:t>satellite</a:t>
              </a:r>
              <a:r>
                <a:rPr lang="hr-HR" b="0" dirty="0"/>
                <a:t> </a:t>
              </a:r>
              <a:r>
                <a:rPr lang="hr-HR" b="0" dirty="0" err="1"/>
                <a:t>account</a:t>
              </a:r>
              <a:r>
                <a:rPr lang="en-US" b="0" dirty="0"/>
                <a:t> (TSA)</a:t>
              </a:r>
              <a:r>
                <a:rPr lang="hr-HR" b="0" dirty="0"/>
                <a:t> </a:t>
              </a:r>
              <a:r>
                <a:rPr lang="en-US" dirty="0"/>
                <a:t>for 2022</a:t>
              </a:r>
              <a:endParaRPr lang="hr-HR" dirty="0"/>
            </a:p>
          </p:txBody>
        </p:sp>
        <p:sp>
          <p:nvSpPr>
            <p:cNvPr id="11" name="Rectangle 10">
              <a:extLst>
                <a:ext uri="{FF2B5EF4-FFF2-40B4-BE49-F238E27FC236}">
                  <a16:creationId xmlns:a16="http://schemas.microsoft.com/office/drawing/2014/main" id="{E143DA21-07C1-03B6-51D1-093561A1A2A6}"/>
                </a:ext>
              </a:extLst>
            </p:cNvPr>
            <p:cNvSpPr/>
            <p:nvPr/>
          </p:nvSpPr>
          <p:spPr>
            <a:xfrm>
              <a:off x="9107424" y="2880360"/>
              <a:ext cx="2055113" cy="13167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b="0" dirty="0"/>
                <a:t>Supply and use tables (SUT) and</a:t>
              </a:r>
              <a:br>
                <a:rPr lang="en-US" b="0" dirty="0"/>
              </a:br>
              <a:r>
                <a:rPr lang="en-US" b="0" dirty="0"/>
                <a:t>Input-output tables  (IO) for 2021</a:t>
              </a:r>
              <a:endParaRPr lang="hr-HR" dirty="0"/>
            </a:p>
          </p:txBody>
        </p:sp>
        <p:sp>
          <p:nvSpPr>
            <p:cNvPr id="13" name="Rectangle 12">
              <a:extLst>
                <a:ext uri="{FF2B5EF4-FFF2-40B4-BE49-F238E27FC236}">
                  <a16:creationId xmlns:a16="http://schemas.microsoft.com/office/drawing/2014/main" id="{BFD5E3F7-23E1-E7E4-0DDE-AFF6BCC00683}"/>
                </a:ext>
              </a:extLst>
            </p:cNvPr>
            <p:cNvSpPr/>
            <p:nvPr/>
          </p:nvSpPr>
          <p:spPr>
            <a:xfrm>
              <a:off x="4114800" y="3496700"/>
              <a:ext cx="3767328" cy="868679"/>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sz="1200" dirty="0" err="1">
                  <a:solidFill>
                    <a:srgbClr val="002060"/>
                  </a:solidFill>
                </a:rPr>
                <a:t>The</a:t>
              </a:r>
              <a:r>
                <a:rPr lang="hr-HR" sz="1200" dirty="0">
                  <a:solidFill>
                    <a:srgbClr val="002060"/>
                  </a:solidFill>
                </a:rPr>
                <a:t> TSA </a:t>
              </a:r>
              <a:r>
                <a:rPr lang="hr-HR" sz="1200" dirty="0" err="1">
                  <a:solidFill>
                    <a:srgbClr val="002060"/>
                  </a:solidFill>
                </a:rPr>
                <a:t>is</a:t>
              </a:r>
              <a:r>
                <a:rPr lang="hr-HR" sz="1200" dirty="0">
                  <a:solidFill>
                    <a:srgbClr val="002060"/>
                  </a:solidFill>
                </a:rPr>
                <a:t> </a:t>
              </a:r>
              <a:r>
                <a:rPr lang="hr-HR" sz="1200" dirty="0" err="1">
                  <a:solidFill>
                    <a:srgbClr val="002060"/>
                  </a:solidFill>
                </a:rPr>
                <a:t>not</a:t>
              </a:r>
              <a:r>
                <a:rPr lang="hr-HR" sz="1200" dirty="0">
                  <a:solidFill>
                    <a:srgbClr val="002060"/>
                  </a:solidFill>
                </a:rPr>
                <a:t> a </a:t>
              </a:r>
              <a:r>
                <a:rPr lang="hr-HR" sz="1200" dirty="0" err="1">
                  <a:solidFill>
                    <a:srgbClr val="002060"/>
                  </a:solidFill>
                </a:rPr>
                <a:t>competing</a:t>
              </a:r>
              <a:r>
                <a:rPr lang="hr-HR" sz="1200" dirty="0">
                  <a:solidFill>
                    <a:srgbClr val="002060"/>
                  </a:solidFill>
                </a:rPr>
                <a:t> </a:t>
              </a:r>
              <a:r>
                <a:rPr lang="hr-HR" sz="1200" dirty="0" err="1">
                  <a:solidFill>
                    <a:srgbClr val="002060"/>
                  </a:solidFill>
                </a:rPr>
                <a:t>methodology</a:t>
              </a:r>
              <a:r>
                <a:rPr lang="hr-HR" sz="1200" dirty="0">
                  <a:solidFill>
                    <a:srgbClr val="002060"/>
                  </a:solidFill>
                </a:rPr>
                <a:t>. </a:t>
              </a:r>
              <a:r>
                <a:rPr lang="hr-HR" sz="1200" dirty="0" err="1">
                  <a:solidFill>
                    <a:srgbClr val="002060"/>
                  </a:solidFill>
                </a:rPr>
                <a:t>From</a:t>
              </a:r>
              <a:r>
                <a:rPr lang="hr-HR" sz="1200" dirty="0">
                  <a:solidFill>
                    <a:srgbClr val="002060"/>
                  </a:solidFill>
                </a:rPr>
                <a:t> a </a:t>
              </a:r>
              <a:r>
                <a:rPr lang="hr-HR" sz="1200" dirty="0" err="1">
                  <a:solidFill>
                    <a:srgbClr val="002060"/>
                  </a:solidFill>
                </a:rPr>
                <a:t>tourism-specific</a:t>
              </a:r>
              <a:r>
                <a:rPr lang="hr-HR" sz="1200" dirty="0">
                  <a:solidFill>
                    <a:srgbClr val="002060"/>
                  </a:solidFill>
                </a:rPr>
                <a:t> </a:t>
              </a:r>
              <a:r>
                <a:rPr lang="hr-HR" sz="1200" dirty="0" err="1">
                  <a:solidFill>
                    <a:srgbClr val="002060"/>
                  </a:solidFill>
                </a:rPr>
                <a:t>perspective</a:t>
              </a:r>
              <a:r>
                <a:rPr lang="hr-HR" sz="1200" dirty="0">
                  <a:solidFill>
                    <a:srgbClr val="002060"/>
                  </a:solidFill>
                </a:rPr>
                <a:t>, it </a:t>
              </a:r>
              <a:r>
                <a:rPr lang="hr-HR" sz="1200" dirty="0" err="1">
                  <a:solidFill>
                    <a:srgbClr val="002060"/>
                  </a:solidFill>
                </a:rPr>
                <a:t>provides</a:t>
              </a:r>
              <a:r>
                <a:rPr lang="hr-HR" sz="1200" dirty="0">
                  <a:solidFill>
                    <a:srgbClr val="002060"/>
                  </a:solidFill>
                </a:rPr>
                <a:t> a </a:t>
              </a:r>
              <a:r>
                <a:rPr lang="hr-HR" sz="1200" dirty="0" err="1">
                  <a:solidFill>
                    <a:srgbClr val="002060"/>
                  </a:solidFill>
                </a:rPr>
                <a:t>rigorous</a:t>
              </a:r>
              <a:r>
                <a:rPr lang="hr-HR" sz="1200" dirty="0">
                  <a:solidFill>
                    <a:srgbClr val="002060"/>
                  </a:solidFill>
                </a:rPr>
                <a:t> </a:t>
              </a:r>
              <a:r>
                <a:rPr lang="hr-HR" sz="1200" dirty="0" err="1">
                  <a:solidFill>
                    <a:srgbClr val="002060"/>
                  </a:solidFill>
                </a:rPr>
                <a:t>subset</a:t>
              </a:r>
              <a:r>
                <a:rPr lang="hr-HR" sz="1200" dirty="0">
                  <a:solidFill>
                    <a:srgbClr val="002060"/>
                  </a:solidFill>
                </a:rPr>
                <a:t> </a:t>
              </a:r>
              <a:r>
                <a:rPr lang="hr-HR" sz="1200" dirty="0" err="1">
                  <a:solidFill>
                    <a:srgbClr val="002060"/>
                  </a:solidFill>
                </a:rPr>
                <a:t>of</a:t>
              </a:r>
              <a:r>
                <a:rPr lang="hr-HR" sz="1200" dirty="0">
                  <a:solidFill>
                    <a:srgbClr val="002060"/>
                  </a:solidFill>
                </a:rPr>
                <a:t> </a:t>
              </a:r>
              <a:r>
                <a:rPr lang="hr-HR" sz="1200" dirty="0" err="1">
                  <a:solidFill>
                    <a:srgbClr val="002060"/>
                  </a:solidFill>
                </a:rPr>
                <a:t>national</a:t>
              </a:r>
              <a:r>
                <a:rPr lang="hr-HR" sz="1200" dirty="0">
                  <a:solidFill>
                    <a:srgbClr val="002060"/>
                  </a:solidFill>
                </a:rPr>
                <a:t> </a:t>
              </a:r>
              <a:r>
                <a:rPr lang="hr-HR" sz="1200" dirty="0" err="1">
                  <a:solidFill>
                    <a:srgbClr val="002060"/>
                  </a:solidFill>
                </a:rPr>
                <a:t>accounting</a:t>
              </a:r>
              <a:r>
                <a:rPr lang="hr-HR" sz="1200" dirty="0">
                  <a:solidFill>
                    <a:srgbClr val="002060"/>
                  </a:solidFill>
                </a:rPr>
                <a:t> </a:t>
              </a:r>
              <a:r>
                <a:rPr lang="hr-HR" sz="1200" dirty="0" err="1">
                  <a:solidFill>
                    <a:srgbClr val="002060"/>
                  </a:solidFill>
                </a:rPr>
                <a:t>aggregates</a:t>
              </a:r>
              <a:r>
                <a:rPr lang="hr-HR" sz="1200" dirty="0">
                  <a:solidFill>
                    <a:srgbClr val="002060"/>
                  </a:solidFill>
                </a:rPr>
                <a:t> </a:t>
              </a:r>
              <a:r>
                <a:rPr lang="hr-HR" sz="1200" dirty="0" err="1">
                  <a:solidFill>
                    <a:srgbClr val="002060"/>
                  </a:solidFill>
                </a:rPr>
                <a:t>while</a:t>
              </a:r>
              <a:r>
                <a:rPr lang="hr-HR" sz="1200" dirty="0">
                  <a:solidFill>
                    <a:srgbClr val="002060"/>
                  </a:solidFill>
                </a:rPr>
                <a:t> </a:t>
              </a:r>
              <a:r>
                <a:rPr lang="hr-HR" sz="1200" dirty="0" err="1">
                  <a:solidFill>
                    <a:srgbClr val="002060"/>
                  </a:solidFill>
                </a:rPr>
                <a:t>ensuring</a:t>
              </a:r>
              <a:r>
                <a:rPr lang="hr-HR" sz="1200" dirty="0">
                  <a:solidFill>
                    <a:srgbClr val="002060"/>
                  </a:solidFill>
                </a:rPr>
                <a:t> </a:t>
              </a:r>
              <a:r>
                <a:rPr lang="hr-HR" sz="1200" dirty="0" err="1">
                  <a:solidFill>
                    <a:srgbClr val="002060"/>
                  </a:solidFill>
                </a:rPr>
                <a:t>statistical</a:t>
              </a:r>
              <a:r>
                <a:rPr lang="hr-HR" sz="1200" dirty="0">
                  <a:solidFill>
                    <a:srgbClr val="002060"/>
                  </a:solidFill>
                </a:rPr>
                <a:t> </a:t>
              </a:r>
              <a:r>
                <a:rPr lang="hr-HR" sz="1200" dirty="0" err="1">
                  <a:solidFill>
                    <a:srgbClr val="002060"/>
                  </a:solidFill>
                </a:rPr>
                <a:t>consistency</a:t>
              </a:r>
              <a:r>
                <a:rPr lang="hr-HR" sz="1200" dirty="0">
                  <a:solidFill>
                    <a:srgbClr val="002060"/>
                  </a:solidFill>
                </a:rPr>
                <a:t>.</a:t>
              </a:r>
            </a:p>
          </p:txBody>
        </p:sp>
        <p:sp>
          <p:nvSpPr>
            <p:cNvPr id="15" name="Rectangle 14">
              <a:extLst>
                <a:ext uri="{FF2B5EF4-FFF2-40B4-BE49-F238E27FC236}">
                  <a16:creationId xmlns:a16="http://schemas.microsoft.com/office/drawing/2014/main" id="{6494BC27-6898-AB15-6B6E-C8C56D1528C6}"/>
                </a:ext>
              </a:extLst>
            </p:cNvPr>
            <p:cNvSpPr/>
            <p:nvPr/>
          </p:nvSpPr>
          <p:spPr>
            <a:xfrm>
              <a:off x="4114800" y="4460511"/>
              <a:ext cx="3767328" cy="731518"/>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sz="1200" b="1" dirty="0" err="1">
                  <a:solidFill>
                    <a:srgbClr val="002060"/>
                  </a:solidFill>
                </a:rPr>
                <a:t>Issues</a:t>
              </a:r>
              <a:r>
                <a:rPr lang="hr-HR" sz="1200" b="1" dirty="0">
                  <a:solidFill>
                    <a:srgbClr val="002060"/>
                  </a:solidFill>
                </a:rPr>
                <a:t>:</a:t>
              </a:r>
              <a:br>
                <a:rPr lang="hr-HR" sz="1200" dirty="0">
                  <a:solidFill>
                    <a:srgbClr val="002060"/>
                  </a:solidFill>
                </a:rPr>
              </a:br>
              <a:r>
                <a:rPr lang="hr-HR" sz="1200" dirty="0" err="1">
                  <a:solidFill>
                    <a:srgbClr val="002060"/>
                  </a:solidFill>
                </a:rPr>
                <a:t>Differences</a:t>
              </a:r>
              <a:r>
                <a:rPr lang="hr-HR" sz="1200" dirty="0">
                  <a:solidFill>
                    <a:srgbClr val="002060"/>
                  </a:solidFill>
                </a:rPr>
                <a:t> </a:t>
              </a:r>
              <a:r>
                <a:rPr lang="hr-HR" sz="1200" dirty="0" err="1">
                  <a:solidFill>
                    <a:srgbClr val="002060"/>
                  </a:solidFill>
                </a:rPr>
                <a:t>in</a:t>
              </a:r>
              <a:r>
                <a:rPr lang="hr-HR" sz="1200" dirty="0">
                  <a:solidFill>
                    <a:srgbClr val="002060"/>
                  </a:solidFill>
                </a:rPr>
                <a:t> </a:t>
              </a:r>
              <a:r>
                <a:rPr lang="hr-HR" sz="1200" dirty="0" err="1">
                  <a:solidFill>
                    <a:srgbClr val="002060"/>
                  </a:solidFill>
                </a:rPr>
                <a:t>the</a:t>
              </a:r>
              <a:r>
                <a:rPr lang="hr-HR" sz="1200" dirty="0">
                  <a:solidFill>
                    <a:srgbClr val="002060"/>
                  </a:solidFill>
                </a:rPr>
                <a:t> format, </a:t>
              </a:r>
              <a:r>
                <a:rPr lang="hr-HR" sz="1200" dirty="0" err="1">
                  <a:solidFill>
                    <a:srgbClr val="002060"/>
                  </a:solidFill>
                </a:rPr>
                <a:t>scope</a:t>
              </a:r>
              <a:r>
                <a:rPr lang="hr-HR" sz="1200" dirty="0">
                  <a:solidFill>
                    <a:srgbClr val="002060"/>
                  </a:solidFill>
                </a:rPr>
                <a:t>, </a:t>
              </a:r>
              <a:r>
                <a:rPr lang="hr-HR" sz="1200" dirty="0" err="1">
                  <a:solidFill>
                    <a:srgbClr val="002060"/>
                  </a:solidFill>
                </a:rPr>
                <a:t>and</a:t>
              </a:r>
              <a:r>
                <a:rPr lang="hr-HR" sz="1200" dirty="0">
                  <a:solidFill>
                    <a:srgbClr val="002060"/>
                  </a:solidFill>
                </a:rPr>
                <a:t> </a:t>
              </a:r>
              <a:r>
                <a:rPr lang="hr-HR" sz="1200" dirty="0" err="1">
                  <a:solidFill>
                    <a:srgbClr val="002060"/>
                  </a:solidFill>
                </a:rPr>
                <a:t>classification</a:t>
              </a:r>
              <a:r>
                <a:rPr lang="hr-HR" sz="1200" dirty="0">
                  <a:solidFill>
                    <a:srgbClr val="002060"/>
                  </a:solidFill>
                </a:rPr>
                <a:t> </a:t>
              </a:r>
              <a:r>
                <a:rPr lang="hr-HR" sz="1200" dirty="0" err="1">
                  <a:solidFill>
                    <a:srgbClr val="002060"/>
                  </a:solidFill>
                </a:rPr>
                <a:t>of</a:t>
              </a:r>
              <a:r>
                <a:rPr lang="hr-HR" sz="1200" dirty="0">
                  <a:solidFill>
                    <a:srgbClr val="002060"/>
                  </a:solidFill>
                </a:rPr>
                <a:t> </a:t>
              </a:r>
              <a:r>
                <a:rPr lang="hr-HR" sz="1200" dirty="0" err="1">
                  <a:solidFill>
                    <a:srgbClr val="002060"/>
                  </a:solidFill>
                </a:rPr>
                <a:t>activities</a:t>
              </a:r>
              <a:r>
                <a:rPr lang="hr-HR" sz="1200" dirty="0">
                  <a:solidFill>
                    <a:srgbClr val="002060"/>
                  </a:solidFill>
                </a:rPr>
                <a:t> </a:t>
              </a:r>
              <a:r>
                <a:rPr lang="hr-HR" sz="1200" dirty="0" err="1">
                  <a:solidFill>
                    <a:srgbClr val="002060"/>
                  </a:solidFill>
                </a:rPr>
                <a:t>and</a:t>
              </a:r>
              <a:r>
                <a:rPr lang="hr-HR" sz="1200" dirty="0">
                  <a:solidFill>
                    <a:srgbClr val="002060"/>
                  </a:solidFill>
                </a:rPr>
                <a:t> </a:t>
              </a:r>
              <a:r>
                <a:rPr lang="hr-HR" sz="1200" dirty="0" err="1">
                  <a:solidFill>
                    <a:srgbClr val="002060"/>
                  </a:solidFill>
                </a:rPr>
                <a:t>products</a:t>
              </a:r>
              <a:r>
                <a:rPr lang="hr-HR" sz="1200" dirty="0">
                  <a:solidFill>
                    <a:srgbClr val="002060"/>
                  </a:solidFill>
                </a:rPr>
                <a:t> </a:t>
              </a:r>
              <a:r>
                <a:rPr lang="hr-HR" sz="1200" dirty="0" err="1">
                  <a:solidFill>
                    <a:srgbClr val="002060"/>
                  </a:solidFill>
                </a:rPr>
                <a:t>between</a:t>
              </a:r>
              <a:r>
                <a:rPr lang="hr-HR" sz="1200" dirty="0">
                  <a:solidFill>
                    <a:srgbClr val="002060"/>
                  </a:solidFill>
                </a:rPr>
                <a:t> TSA </a:t>
              </a:r>
              <a:r>
                <a:rPr lang="hr-HR" sz="1200" dirty="0" err="1">
                  <a:solidFill>
                    <a:srgbClr val="002060"/>
                  </a:solidFill>
                </a:rPr>
                <a:t>and</a:t>
              </a:r>
              <a:r>
                <a:rPr lang="hr-HR" sz="1200" dirty="0">
                  <a:solidFill>
                    <a:srgbClr val="002060"/>
                  </a:solidFill>
                </a:rPr>
                <a:t> SUT/IO</a:t>
              </a:r>
            </a:p>
          </p:txBody>
        </p:sp>
      </p:grpSp>
      <p:sp>
        <p:nvSpPr>
          <p:cNvPr id="19" name="Rectangle 18">
            <a:extLst>
              <a:ext uri="{FF2B5EF4-FFF2-40B4-BE49-F238E27FC236}">
                <a16:creationId xmlns:a16="http://schemas.microsoft.com/office/drawing/2014/main" id="{2FA8BE3A-59C7-0114-8A05-5D04B262D2CF}"/>
              </a:ext>
            </a:extLst>
          </p:cNvPr>
          <p:cNvSpPr/>
          <p:nvPr/>
        </p:nvSpPr>
        <p:spPr>
          <a:xfrm>
            <a:off x="2889502" y="5179672"/>
            <a:ext cx="6217921" cy="1063109"/>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Challenges</a:t>
            </a:r>
            <a:r>
              <a:rPr lang="hr-HR" sz="1600" b="1" dirty="0">
                <a:solidFill>
                  <a:srgbClr val="FF0000"/>
                </a:solidFill>
              </a:rPr>
              <a:t>:</a:t>
            </a:r>
            <a:br>
              <a:rPr lang="hr-HR" sz="1600" dirty="0">
                <a:solidFill>
                  <a:srgbClr val="FF0000"/>
                </a:solidFill>
              </a:rPr>
            </a:br>
            <a:r>
              <a:rPr lang="hr-HR" sz="1600" dirty="0" err="1">
                <a:solidFill>
                  <a:srgbClr val="FF0000"/>
                </a:solidFill>
              </a:rPr>
              <a:t>Harmonization</a:t>
            </a:r>
            <a:r>
              <a:rPr lang="hr-HR" sz="1600" dirty="0">
                <a:solidFill>
                  <a:srgbClr val="FF0000"/>
                </a:solidFill>
              </a:rPr>
              <a:t> </a:t>
            </a:r>
            <a:r>
              <a:rPr lang="hr-HR" sz="1600" dirty="0" err="1">
                <a:solidFill>
                  <a:srgbClr val="FF0000"/>
                </a:solidFill>
              </a:rPr>
              <a:t>of</a:t>
            </a:r>
            <a:r>
              <a:rPr lang="hr-HR" sz="1600" dirty="0">
                <a:solidFill>
                  <a:srgbClr val="FF0000"/>
                </a:solidFill>
              </a:rPr>
              <a:t> Table </a:t>
            </a:r>
            <a:r>
              <a:rPr lang="hr-HR" sz="1600" dirty="0" err="1">
                <a:solidFill>
                  <a:srgbClr val="FF0000"/>
                </a:solidFill>
              </a:rPr>
              <a:t>Formats</a:t>
            </a:r>
            <a:r>
              <a:rPr lang="en-US" sz="1600" dirty="0">
                <a:solidFill>
                  <a:srgbClr val="FF0000"/>
                </a:solidFill>
              </a:rPr>
              <a:t> </a:t>
            </a:r>
            <a:br>
              <a:rPr lang="en-US" sz="1600" dirty="0">
                <a:solidFill>
                  <a:srgbClr val="FF0000"/>
                </a:solidFill>
              </a:rPr>
            </a:br>
            <a:r>
              <a:rPr lang="hr-HR" sz="1600" b="1" i="1" dirty="0" err="1">
                <a:solidFill>
                  <a:srgbClr val="FF0000"/>
                </a:solidFill>
              </a:rPr>
              <a:t>Consequence</a:t>
            </a:r>
            <a:r>
              <a:rPr lang="hr-HR" sz="1600" b="1" i="1" dirty="0">
                <a:solidFill>
                  <a:srgbClr val="FF0000"/>
                </a:solidFill>
              </a:rPr>
              <a:t>: </a:t>
            </a:r>
            <a:endParaRPr lang="en-US" sz="1600" b="1" i="1" dirty="0">
              <a:solidFill>
                <a:srgbClr val="FF0000"/>
              </a:solidFill>
            </a:endParaRPr>
          </a:p>
          <a:p>
            <a:pPr algn="ctr"/>
            <a:r>
              <a:rPr lang="hr-HR" sz="1600" i="1" dirty="0" err="1">
                <a:solidFill>
                  <a:srgbClr val="FF0000"/>
                </a:solidFill>
              </a:rPr>
              <a:t>Reduced</a:t>
            </a:r>
            <a:r>
              <a:rPr lang="hr-HR" sz="1600" i="1" dirty="0">
                <a:solidFill>
                  <a:srgbClr val="FF0000"/>
                </a:solidFill>
              </a:rPr>
              <a:t> </a:t>
            </a:r>
            <a:r>
              <a:rPr lang="hr-HR" sz="1600" i="1" dirty="0" err="1">
                <a:solidFill>
                  <a:srgbClr val="FF0000"/>
                </a:solidFill>
              </a:rPr>
              <a:t>industry</a:t>
            </a:r>
            <a:r>
              <a:rPr lang="hr-HR" sz="1600" i="1" dirty="0">
                <a:solidFill>
                  <a:srgbClr val="FF0000"/>
                </a:solidFill>
              </a:rPr>
              <a:t>/</a:t>
            </a:r>
            <a:r>
              <a:rPr lang="hr-HR" sz="1600" i="1" dirty="0" err="1">
                <a:solidFill>
                  <a:srgbClr val="FF0000"/>
                </a:solidFill>
              </a:rPr>
              <a:t>product</a:t>
            </a:r>
            <a:r>
              <a:rPr lang="hr-HR" sz="1600" i="1" dirty="0">
                <a:solidFill>
                  <a:srgbClr val="FF0000"/>
                </a:solidFill>
              </a:rPr>
              <a:t> </a:t>
            </a:r>
            <a:r>
              <a:rPr lang="hr-HR" sz="1600" i="1" dirty="0" err="1">
                <a:solidFill>
                  <a:srgbClr val="FF0000"/>
                </a:solidFill>
              </a:rPr>
              <a:t>homogeneity</a:t>
            </a:r>
            <a:r>
              <a:rPr lang="hr-HR" sz="1600" i="1" dirty="0">
                <a:solidFill>
                  <a:srgbClr val="FF0000"/>
                </a:solidFill>
              </a:rPr>
              <a:t> </a:t>
            </a:r>
            <a:r>
              <a:rPr lang="hr-HR" sz="1600" i="1" dirty="0" err="1">
                <a:solidFill>
                  <a:srgbClr val="FF0000"/>
                </a:solidFill>
              </a:rPr>
              <a:t>in</a:t>
            </a:r>
            <a:r>
              <a:rPr lang="hr-HR" sz="1600" i="1" dirty="0">
                <a:solidFill>
                  <a:srgbClr val="FF0000"/>
                </a:solidFill>
              </a:rPr>
              <a:t> </a:t>
            </a:r>
            <a:r>
              <a:rPr lang="hr-HR" sz="1600" i="1" dirty="0" err="1">
                <a:solidFill>
                  <a:srgbClr val="FF0000"/>
                </a:solidFill>
              </a:rPr>
              <a:t>the</a:t>
            </a:r>
            <a:r>
              <a:rPr lang="hr-HR" sz="1600" i="1" dirty="0">
                <a:solidFill>
                  <a:srgbClr val="FF0000"/>
                </a:solidFill>
              </a:rPr>
              <a:t> IO model</a:t>
            </a:r>
            <a:endParaRPr lang="hr-HR" sz="1600" dirty="0">
              <a:solidFill>
                <a:srgbClr val="FF0000"/>
              </a:solidFill>
            </a:endParaRPr>
          </a:p>
        </p:txBody>
      </p:sp>
      <p:pic>
        <p:nvPicPr>
          <p:cNvPr id="21" name="Picture 20">
            <a:extLst>
              <a:ext uri="{FF2B5EF4-FFF2-40B4-BE49-F238E27FC236}">
                <a16:creationId xmlns:a16="http://schemas.microsoft.com/office/drawing/2014/main" id="{853CBBE6-4815-DBBE-5331-AAD98F349210}"/>
              </a:ext>
            </a:extLst>
          </p:cNvPr>
          <p:cNvPicPr>
            <a:picLocks noChangeAspect="1"/>
          </p:cNvPicPr>
          <p:nvPr/>
        </p:nvPicPr>
        <p:blipFill>
          <a:blip r:embed="rId2"/>
          <a:srcRect l="30046" t="18206" r="59566" b="18011"/>
          <a:stretch>
            <a:fillRect/>
          </a:stretch>
        </p:blipFill>
        <p:spPr>
          <a:xfrm>
            <a:off x="11021845" y="6242781"/>
            <a:ext cx="949626" cy="542081"/>
          </a:xfrm>
          <a:prstGeom prst="rect">
            <a:avLst/>
          </a:prstGeom>
        </p:spPr>
      </p:pic>
      <p:sp>
        <p:nvSpPr>
          <p:cNvPr id="23" name="TextBox 22">
            <a:extLst>
              <a:ext uri="{FF2B5EF4-FFF2-40B4-BE49-F238E27FC236}">
                <a16:creationId xmlns:a16="http://schemas.microsoft.com/office/drawing/2014/main" id="{49641A2D-B15E-ED71-CCAB-93BFCD39E94C}"/>
              </a:ext>
            </a:extLst>
          </p:cNvPr>
          <p:cNvSpPr txBox="1"/>
          <p:nvPr/>
        </p:nvSpPr>
        <p:spPr>
          <a:xfrm>
            <a:off x="7854696" y="73138"/>
            <a:ext cx="4193308" cy="400110"/>
          </a:xfrm>
          <a:prstGeom prst="rect">
            <a:avLst/>
          </a:prstGeom>
          <a:noFill/>
        </p:spPr>
        <p:txBody>
          <a:bodyPr wrap="square">
            <a:spAutoFit/>
          </a:bodyPr>
          <a:lstStyle/>
          <a:p>
            <a:r>
              <a:rPr lang="hr-HR" sz="1000" b="1" dirty="0" err="1"/>
              <a:t>Economic</a:t>
            </a:r>
            <a:r>
              <a:rPr lang="hr-HR" sz="1000" b="1" dirty="0"/>
              <a:t> </a:t>
            </a:r>
            <a:r>
              <a:rPr lang="hr-HR" sz="1000" b="1" dirty="0" err="1"/>
              <a:t>contributions</a:t>
            </a:r>
            <a:r>
              <a:rPr lang="hr-HR" sz="1000" b="1" dirty="0"/>
              <a:t> </a:t>
            </a:r>
            <a:r>
              <a:rPr lang="hr-HR" sz="1000" b="1" dirty="0" err="1"/>
              <a:t>of</a:t>
            </a:r>
            <a:r>
              <a:rPr lang="hr-HR" sz="1000" b="1" dirty="0"/>
              <a:t> </a:t>
            </a:r>
            <a:r>
              <a:rPr lang="hr-HR" sz="1000" b="1" dirty="0" err="1"/>
              <a:t>tourism</a:t>
            </a:r>
            <a:r>
              <a:rPr lang="hr-HR" sz="1000" b="1" dirty="0"/>
              <a:t>: </a:t>
            </a:r>
            <a:r>
              <a:rPr lang="hr-HR" sz="1000" b="1" dirty="0" err="1"/>
              <a:t>From</a:t>
            </a:r>
            <a:r>
              <a:rPr lang="hr-HR" sz="1000" b="1" dirty="0"/>
              <a:t> </a:t>
            </a:r>
            <a:r>
              <a:rPr lang="hr-HR" sz="1000" b="1" dirty="0" err="1"/>
              <a:t>national</a:t>
            </a:r>
            <a:r>
              <a:rPr lang="hr-HR" sz="1000" b="1" dirty="0"/>
              <a:t> to </a:t>
            </a:r>
            <a:r>
              <a:rPr lang="hr-HR" sz="1000" b="1" dirty="0" err="1"/>
              <a:t>regional</a:t>
            </a:r>
            <a:r>
              <a:rPr lang="hr-HR" sz="1000" b="1" dirty="0"/>
              <a:t> </a:t>
            </a:r>
            <a:r>
              <a:rPr lang="hr-HR" sz="1000" b="1" dirty="0" err="1"/>
              <a:t>analysis</a:t>
            </a:r>
            <a:r>
              <a:rPr lang="hr-HR" sz="1000" b="1" dirty="0"/>
              <a:t> </a:t>
            </a:r>
            <a:endParaRPr lang="en-US" sz="1000" b="1" dirty="0"/>
          </a:p>
          <a:p>
            <a:r>
              <a:rPr lang="hr-HR" sz="1000" dirty="0" err="1"/>
              <a:t>Ph.D</a:t>
            </a:r>
            <a:r>
              <a:rPr lang="hr-HR" sz="1000" dirty="0"/>
              <a:t> </a:t>
            </a:r>
            <a:r>
              <a:rPr lang="en-US" sz="1000" dirty="0"/>
              <a:t>Neven Ivandić, </a:t>
            </a:r>
            <a:r>
              <a:rPr lang="hr-HR" sz="1000" dirty="0" err="1"/>
              <a:t>Ph.D</a:t>
            </a:r>
            <a:r>
              <a:rPr lang="hr-HR" sz="1000" dirty="0"/>
              <a:t> </a:t>
            </a:r>
            <a:r>
              <a:rPr lang="en-US" sz="1000" dirty="0"/>
              <a:t> Ivan Kožić</a:t>
            </a:r>
            <a:endParaRPr lang="hr-HR" sz="1000" dirty="0"/>
          </a:p>
        </p:txBody>
      </p:sp>
    </p:spTree>
    <p:extLst>
      <p:ext uri="{BB962C8B-B14F-4D97-AF65-F5344CB8AC3E}">
        <p14:creationId xmlns:p14="http://schemas.microsoft.com/office/powerpoint/2010/main" val="4043591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A860A8-8F01-6D13-B4D6-C64A084D9E2C}"/>
              </a:ext>
            </a:extLst>
          </p:cNvPr>
          <p:cNvSpPr txBox="1"/>
          <p:nvPr/>
        </p:nvSpPr>
        <p:spPr>
          <a:xfrm>
            <a:off x="642366" y="400782"/>
            <a:ext cx="6094476" cy="705642"/>
          </a:xfrm>
          <a:prstGeom prst="rect">
            <a:avLst/>
          </a:prstGeom>
          <a:noFill/>
        </p:spPr>
        <p:txBody>
          <a:bodyPr wrap="square">
            <a:spAutoFit/>
          </a:bodyPr>
          <a:lstStyle/>
          <a:p>
            <a:pPr lvl="0">
              <a:lnSpc>
                <a:spcPct val="90000"/>
              </a:lnSpc>
              <a:spcBef>
                <a:spcPct val="0"/>
              </a:spcBef>
            </a:pPr>
            <a:r>
              <a:rPr lang="en-US" sz="4400" dirty="0" err="1">
                <a:latin typeface="+mj-lt"/>
                <a:ea typeface="+mj-ea"/>
                <a:cs typeface="+mj-cs"/>
              </a:rPr>
              <a:t>Regionalisation</a:t>
            </a:r>
            <a:endParaRPr lang="hr-HR" sz="4400" dirty="0">
              <a:latin typeface="+mj-lt"/>
              <a:ea typeface="+mj-ea"/>
              <a:cs typeface="+mj-cs"/>
            </a:endParaRPr>
          </a:p>
        </p:txBody>
      </p:sp>
      <p:sp>
        <p:nvSpPr>
          <p:cNvPr id="4" name="Rectangle 3">
            <a:extLst>
              <a:ext uri="{FF2B5EF4-FFF2-40B4-BE49-F238E27FC236}">
                <a16:creationId xmlns:a16="http://schemas.microsoft.com/office/drawing/2014/main" id="{1CBE2851-141F-2490-0CFA-79A0B1F1C7AA}"/>
              </a:ext>
            </a:extLst>
          </p:cNvPr>
          <p:cNvSpPr/>
          <p:nvPr/>
        </p:nvSpPr>
        <p:spPr>
          <a:xfrm>
            <a:off x="813815" y="1271016"/>
            <a:ext cx="4811267" cy="7056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b="0" dirty="0"/>
              <a:t>Regional </a:t>
            </a:r>
            <a:r>
              <a:rPr lang="hr-HR" b="0" dirty="0" err="1"/>
              <a:t>Tourism</a:t>
            </a:r>
            <a:r>
              <a:rPr lang="hr-HR" b="0" dirty="0"/>
              <a:t> </a:t>
            </a:r>
            <a:r>
              <a:rPr lang="hr-HR" b="0" dirty="0" err="1"/>
              <a:t>satellite</a:t>
            </a:r>
            <a:r>
              <a:rPr lang="hr-HR" b="0" dirty="0"/>
              <a:t> </a:t>
            </a:r>
            <a:r>
              <a:rPr lang="hr-HR" b="0" dirty="0" err="1"/>
              <a:t>account</a:t>
            </a:r>
            <a:r>
              <a:rPr lang="en-US" b="0" dirty="0"/>
              <a:t> (TSA) for Zagreb</a:t>
            </a:r>
            <a:r>
              <a:rPr lang="hr-HR" b="0" dirty="0"/>
              <a:t> </a:t>
            </a:r>
            <a:endParaRPr lang="hr-HR" dirty="0"/>
          </a:p>
        </p:txBody>
      </p:sp>
      <p:sp>
        <p:nvSpPr>
          <p:cNvPr id="6" name="Rectangle 5">
            <a:extLst>
              <a:ext uri="{FF2B5EF4-FFF2-40B4-BE49-F238E27FC236}">
                <a16:creationId xmlns:a16="http://schemas.microsoft.com/office/drawing/2014/main" id="{F770497F-EEF1-3834-8A2E-C15D33CA3D77}"/>
              </a:ext>
            </a:extLst>
          </p:cNvPr>
          <p:cNvSpPr/>
          <p:nvPr/>
        </p:nvSpPr>
        <p:spPr>
          <a:xfrm>
            <a:off x="813815" y="2295144"/>
            <a:ext cx="4811267" cy="200883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r>
              <a:rPr lang="en-US" sz="1200" dirty="0">
                <a:solidFill>
                  <a:srgbClr val="002060"/>
                </a:solidFill>
              </a:rPr>
              <a:t>Bottom-up regional compilation is not feasible due to the absence of specific regional supply and use tables</a:t>
            </a:r>
          </a:p>
          <a:p>
            <a:pPr marL="171450" indent="-171450">
              <a:buFont typeface="Arial" panose="020B0604020202020204" pitchFamily="34" charset="0"/>
              <a:buChar char="•"/>
            </a:pPr>
            <a:r>
              <a:rPr lang="hr-HR" sz="1200" dirty="0" err="1">
                <a:solidFill>
                  <a:srgbClr val="002060"/>
                </a:solidFill>
              </a:rPr>
              <a:t>Therefore</a:t>
            </a:r>
            <a:r>
              <a:rPr lang="hr-HR" sz="1200" b="1" dirty="0">
                <a:solidFill>
                  <a:srgbClr val="002060"/>
                </a:solidFill>
              </a:rPr>
              <a:t>,</a:t>
            </a:r>
            <a:r>
              <a:rPr lang="hr-HR" sz="1200" dirty="0">
                <a:solidFill>
                  <a:srgbClr val="002060"/>
                </a:solidFill>
              </a:rPr>
              <a:t> </a:t>
            </a:r>
            <a:r>
              <a:rPr lang="hr-HR" sz="1200" dirty="0" err="1">
                <a:solidFill>
                  <a:srgbClr val="002060"/>
                </a:solidFill>
              </a:rPr>
              <a:t>the</a:t>
            </a:r>
            <a:r>
              <a:rPr lang="hr-HR" sz="1200" dirty="0">
                <a:solidFill>
                  <a:srgbClr val="002060"/>
                </a:solidFill>
              </a:rPr>
              <a:t> </a:t>
            </a:r>
            <a:r>
              <a:rPr lang="hr-HR" sz="1200" dirty="0" err="1">
                <a:solidFill>
                  <a:srgbClr val="002060"/>
                </a:solidFill>
              </a:rPr>
              <a:t>national</a:t>
            </a:r>
            <a:r>
              <a:rPr lang="hr-HR" sz="1200" dirty="0">
                <a:solidFill>
                  <a:srgbClr val="002060"/>
                </a:solidFill>
              </a:rPr>
              <a:t> TSA </a:t>
            </a:r>
            <a:r>
              <a:rPr lang="hr-HR" sz="1200" dirty="0" err="1">
                <a:solidFill>
                  <a:srgbClr val="002060"/>
                </a:solidFill>
              </a:rPr>
              <a:t>was</a:t>
            </a:r>
            <a:r>
              <a:rPr lang="hr-HR" sz="1200" dirty="0">
                <a:solidFill>
                  <a:srgbClr val="002060"/>
                </a:solidFill>
              </a:rPr>
              <a:t> </a:t>
            </a:r>
            <a:r>
              <a:rPr lang="hr-HR" sz="1200" dirty="0" err="1">
                <a:solidFill>
                  <a:srgbClr val="002060"/>
                </a:solidFill>
              </a:rPr>
              <a:t>regionalized</a:t>
            </a:r>
            <a:r>
              <a:rPr lang="hr-HR" sz="1200" dirty="0">
                <a:solidFill>
                  <a:srgbClr val="002060"/>
                </a:solidFill>
              </a:rPr>
              <a:t> </a:t>
            </a:r>
            <a:r>
              <a:rPr lang="hr-HR" sz="1200" dirty="0" err="1">
                <a:solidFill>
                  <a:srgbClr val="002060"/>
                </a:solidFill>
              </a:rPr>
              <a:t>based</a:t>
            </a:r>
            <a:r>
              <a:rPr lang="hr-HR" sz="1200" dirty="0">
                <a:solidFill>
                  <a:srgbClr val="002060"/>
                </a:solidFill>
              </a:rPr>
              <a:t> on </a:t>
            </a:r>
            <a:r>
              <a:rPr lang="hr-HR" sz="1200" dirty="0" err="1">
                <a:solidFill>
                  <a:srgbClr val="002060"/>
                </a:solidFill>
              </a:rPr>
              <a:t>regional</a:t>
            </a:r>
            <a:r>
              <a:rPr lang="hr-HR" sz="1200" dirty="0">
                <a:solidFill>
                  <a:srgbClr val="002060"/>
                </a:solidFill>
              </a:rPr>
              <a:t> </a:t>
            </a:r>
            <a:r>
              <a:rPr lang="hr-HR" sz="1200" dirty="0" err="1">
                <a:solidFill>
                  <a:srgbClr val="002060"/>
                </a:solidFill>
              </a:rPr>
              <a:t>tourism</a:t>
            </a:r>
            <a:r>
              <a:rPr lang="hr-HR" sz="1200" dirty="0">
                <a:solidFill>
                  <a:srgbClr val="002060"/>
                </a:solidFill>
              </a:rPr>
              <a:t> </a:t>
            </a:r>
            <a:r>
              <a:rPr lang="hr-HR" sz="1200" dirty="0" err="1">
                <a:solidFill>
                  <a:srgbClr val="002060"/>
                </a:solidFill>
              </a:rPr>
              <a:t>activity</a:t>
            </a:r>
            <a:r>
              <a:rPr lang="hr-HR" sz="1200" dirty="0">
                <a:solidFill>
                  <a:srgbClr val="002060"/>
                </a:solidFill>
              </a:rPr>
              <a:t> </a:t>
            </a:r>
            <a:r>
              <a:rPr lang="hr-HR" sz="1200" dirty="0" err="1">
                <a:solidFill>
                  <a:srgbClr val="002060"/>
                </a:solidFill>
              </a:rPr>
              <a:t>indicators</a:t>
            </a:r>
            <a:r>
              <a:rPr lang="en-US" sz="1200" dirty="0">
                <a:solidFill>
                  <a:srgbClr val="002060"/>
                </a:solidFill>
              </a:rPr>
              <a:t> (</a:t>
            </a:r>
            <a:r>
              <a:rPr lang="hr-HR" sz="1200" dirty="0" err="1">
                <a:solidFill>
                  <a:srgbClr val="002060"/>
                </a:solidFill>
              </a:rPr>
              <a:t>employment</a:t>
            </a:r>
            <a:r>
              <a:rPr lang="hr-HR" sz="1200" dirty="0">
                <a:solidFill>
                  <a:srgbClr val="002060"/>
                </a:solidFill>
              </a:rPr>
              <a:t>, </a:t>
            </a:r>
            <a:r>
              <a:rPr lang="hr-HR" sz="1200" dirty="0" err="1">
                <a:solidFill>
                  <a:srgbClr val="002060"/>
                </a:solidFill>
              </a:rPr>
              <a:t>accommodation</a:t>
            </a:r>
            <a:r>
              <a:rPr lang="hr-HR" sz="1200" dirty="0">
                <a:solidFill>
                  <a:srgbClr val="002060"/>
                </a:solidFill>
              </a:rPr>
              <a:t> </a:t>
            </a:r>
            <a:r>
              <a:rPr lang="hr-HR" sz="1200" dirty="0" err="1">
                <a:solidFill>
                  <a:srgbClr val="002060"/>
                </a:solidFill>
              </a:rPr>
              <a:t>capacity</a:t>
            </a:r>
            <a:r>
              <a:rPr lang="hr-HR" sz="1200" dirty="0">
                <a:solidFill>
                  <a:srgbClr val="002060"/>
                </a:solidFill>
              </a:rPr>
              <a:t>, </a:t>
            </a:r>
            <a:r>
              <a:rPr lang="hr-HR" sz="1200" dirty="0" err="1">
                <a:solidFill>
                  <a:srgbClr val="002060"/>
                </a:solidFill>
              </a:rPr>
              <a:t>physical</a:t>
            </a:r>
            <a:r>
              <a:rPr lang="hr-HR" sz="1200" dirty="0">
                <a:solidFill>
                  <a:srgbClr val="002060"/>
                </a:solidFill>
              </a:rPr>
              <a:t> </a:t>
            </a:r>
            <a:r>
              <a:rPr lang="hr-HR" sz="1200" dirty="0" err="1">
                <a:solidFill>
                  <a:srgbClr val="002060"/>
                </a:solidFill>
              </a:rPr>
              <a:t>tourism</a:t>
            </a:r>
            <a:r>
              <a:rPr lang="hr-HR" sz="1200" dirty="0">
                <a:solidFill>
                  <a:srgbClr val="002060"/>
                </a:solidFill>
              </a:rPr>
              <a:t> </a:t>
            </a:r>
            <a:r>
              <a:rPr lang="hr-HR" sz="1200" dirty="0" err="1">
                <a:solidFill>
                  <a:srgbClr val="002060"/>
                </a:solidFill>
              </a:rPr>
              <a:t>volume</a:t>
            </a:r>
            <a:r>
              <a:rPr lang="hr-HR" sz="1200" dirty="0">
                <a:solidFill>
                  <a:srgbClr val="002060"/>
                </a:solidFill>
              </a:rPr>
              <a:t>, </a:t>
            </a:r>
            <a:r>
              <a:rPr lang="hr-HR" sz="1200" dirty="0" err="1">
                <a:solidFill>
                  <a:srgbClr val="002060"/>
                </a:solidFill>
              </a:rPr>
              <a:t>and</a:t>
            </a:r>
            <a:r>
              <a:rPr lang="hr-HR" sz="1200" dirty="0">
                <a:solidFill>
                  <a:srgbClr val="002060"/>
                </a:solidFill>
              </a:rPr>
              <a:t> </a:t>
            </a:r>
            <a:r>
              <a:rPr lang="hr-HR" sz="1200" dirty="0" err="1">
                <a:solidFill>
                  <a:srgbClr val="002060"/>
                </a:solidFill>
              </a:rPr>
              <a:t>the</a:t>
            </a:r>
            <a:r>
              <a:rPr lang="hr-HR" sz="1200" dirty="0">
                <a:solidFill>
                  <a:srgbClr val="002060"/>
                </a:solidFill>
              </a:rPr>
              <a:t> </a:t>
            </a:r>
            <a:r>
              <a:rPr lang="hr-HR" sz="1200" dirty="0" err="1">
                <a:solidFill>
                  <a:srgbClr val="002060"/>
                </a:solidFill>
              </a:rPr>
              <a:t>Gross</a:t>
            </a:r>
            <a:r>
              <a:rPr lang="hr-HR" sz="1200" dirty="0">
                <a:solidFill>
                  <a:srgbClr val="002060"/>
                </a:solidFill>
              </a:rPr>
              <a:t> </a:t>
            </a:r>
            <a:r>
              <a:rPr lang="hr-HR" sz="1200" dirty="0" err="1">
                <a:solidFill>
                  <a:srgbClr val="002060"/>
                </a:solidFill>
              </a:rPr>
              <a:t>Value</a:t>
            </a:r>
            <a:r>
              <a:rPr lang="hr-HR" sz="1200" dirty="0">
                <a:solidFill>
                  <a:srgbClr val="002060"/>
                </a:solidFill>
              </a:rPr>
              <a:t> </a:t>
            </a:r>
            <a:r>
              <a:rPr lang="hr-HR" sz="1200" dirty="0" err="1">
                <a:solidFill>
                  <a:srgbClr val="002060"/>
                </a:solidFill>
              </a:rPr>
              <a:t>Added</a:t>
            </a:r>
            <a:r>
              <a:rPr lang="hr-HR" sz="1200" dirty="0">
                <a:solidFill>
                  <a:srgbClr val="002060"/>
                </a:solidFill>
              </a:rPr>
              <a:t> (GVA) </a:t>
            </a:r>
            <a:r>
              <a:rPr lang="hr-HR" sz="1200" dirty="0" err="1">
                <a:solidFill>
                  <a:srgbClr val="002060"/>
                </a:solidFill>
              </a:rPr>
              <a:t>of</a:t>
            </a:r>
            <a:r>
              <a:rPr lang="hr-HR" sz="1200" dirty="0">
                <a:solidFill>
                  <a:srgbClr val="002060"/>
                </a:solidFill>
              </a:rPr>
              <a:t> </a:t>
            </a:r>
            <a:r>
              <a:rPr lang="hr-HR" sz="1200" dirty="0" err="1">
                <a:solidFill>
                  <a:srgbClr val="002060"/>
                </a:solidFill>
              </a:rPr>
              <a:t>key</a:t>
            </a:r>
            <a:r>
              <a:rPr lang="hr-HR" sz="1200" dirty="0">
                <a:solidFill>
                  <a:srgbClr val="002060"/>
                </a:solidFill>
              </a:rPr>
              <a:t> </a:t>
            </a:r>
            <a:r>
              <a:rPr lang="hr-HR" sz="1200" dirty="0" err="1">
                <a:solidFill>
                  <a:srgbClr val="002060"/>
                </a:solidFill>
              </a:rPr>
              <a:t>industries</a:t>
            </a:r>
            <a:r>
              <a:rPr lang="en-US" sz="1200" dirty="0">
                <a:solidFill>
                  <a:srgbClr val="002060"/>
                </a:solidFill>
              </a:rPr>
              <a:t>)</a:t>
            </a:r>
            <a:r>
              <a:rPr lang="hr-HR" sz="1200" dirty="0"/>
              <a:t> </a:t>
            </a:r>
            <a:endParaRPr lang="en-US" sz="1200" dirty="0"/>
          </a:p>
          <a:p>
            <a:pPr marL="171450" indent="-171450">
              <a:buFont typeface="Arial" panose="020B0604020202020204" pitchFamily="34" charset="0"/>
              <a:buChar char="•"/>
            </a:pPr>
            <a:r>
              <a:rPr lang="hr-HR" sz="1200" dirty="0" err="1">
                <a:solidFill>
                  <a:srgbClr val="002060"/>
                </a:solidFill>
              </a:rPr>
              <a:t>Regionalization</a:t>
            </a:r>
            <a:r>
              <a:rPr lang="hr-HR" sz="1200" dirty="0">
                <a:solidFill>
                  <a:srgbClr val="002060"/>
                </a:solidFill>
              </a:rPr>
              <a:t> </a:t>
            </a:r>
            <a:r>
              <a:rPr lang="hr-HR" sz="1200" dirty="0" err="1">
                <a:solidFill>
                  <a:srgbClr val="002060"/>
                </a:solidFill>
              </a:rPr>
              <a:t>results</a:t>
            </a:r>
            <a:r>
              <a:rPr lang="hr-HR" sz="1200" dirty="0">
                <a:solidFill>
                  <a:srgbClr val="002060"/>
                </a:solidFill>
              </a:rPr>
              <a:t> </a:t>
            </a:r>
            <a:r>
              <a:rPr lang="en-US" sz="1200" dirty="0">
                <a:solidFill>
                  <a:srgbClr val="002060"/>
                </a:solidFill>
              </a:rPr>
              <a:t>are derived from the Institute for Tourism’s project </a:t>
            </a:r>
            <a:r>
              <a:rPr lang="hr-HR" sz="1200" dirty="0">
                <a:solidFill>
                  <a:srgbClr val="002060"/>
                </a:solidFill>
              </a:rPr>
              <a:t>'</a:t>
            </a:r>
            <a:r>
              <a:rPr lang="hr-HR" sz="1200" dirty="0" err="1">
                <a:solidFill>
                  <a:srgbClr val="002060"/>
                </a:solidFill>
              </a:rPr>
              <a:t>Establishing</a:t>
            </a:r>
            <a:r>
              <a:rPr lang="hr-HR" sz="1200" dirty="0">
                <a:solidFill>
                  <a:srgbClr val="002060"/>
                </a:solidFill>
              </a:rPr>
              <a:t> </a:t>
            </a:r>
            <a:r>
              <a:rPr lang="hr-HR" sz="1200" dirty="0" err="1">
                <a:solidFill>
                  <a:srgbClr val="002060"/>
                </a:solidFill>
              </a:rPr>
              <a:t>the</a:t>
            </a:r>
            <a:r>
              <a:rPr lang="hr-HR" sz="1200" dirty="0">
                <a:solidFill>
                  <a:srgbClr val="002060"/>
                </a:solidFill>
              </a:rPr>
              <a:t> System </a:t>
            </a:r>
            <a:r>
              <a:rPr lang="hr-HR" sz="1200" dirty="0" err="1">
                <a:solidFill>
                  <a:srgbClr val="002060"/>
                </a:solidFill>
              </a:rPr>
              <a:t>of</a:t>
            </a:r>
            <a:r>
              <a:rPr lang="hr-HR" sz="1200" dirty="0">
                <a:solidFill>
                  <a:srgbClr val="002060"/>
                </a:solidFill>
              </a:rPr>
              <a:t> </a:t>
            </a:r>
            <a:r>
              <a:rPr lang="hr-HR" sz="1200" dirty="0" err="1">
                <a:solidFill>
                  <a:srgbClr val="002060"/>
                </a:solidFill>
              </a:rPr>
              <a:t>Satellite</a:t>
            </a:r>
            <a:r>
              <a:rPr lang="hr-HR" sz="1200" dirty="0">
                <a:solidFill>
                  <a:srgbClr val="002060"/>
                </a:solidFill>
              </a:rPr>
              <a:t> </a:t>
            </a:r>
            <a:r>
              <a:rPr lang="hr-HR" sz="1200" dirty="0" err="1">
                <a:solidFill>
                  <a:srgbClr val="002060"/>
                </a:solidFill>
              </a:rPr>
              <a:t>Accounts</a:t>
            </a:r>
            <a:r>
              <a:rPr lang="hr-HR" sz="1200" dirty="0">
                <a:solidFill>
                  <a:srgbClr val="002060"/>
                </a:solidFill>
              </a:rPr>
              <a:t> for </a:t>
            </a:r>
            <a:r>
              <a:rPr lang="hr-HR" sz="1200" dirty="0" err="1">
                <a:solidFill>
                  <a:srgbClr val="002060"/>
                </a:solidFill>
              </a:rPr>
              <a:t>Sustainable</a:t>
            </a:r>
            <a:r>
              <a:rPr lang="hr-HR" sz="1200" dirty="0">
                <a:solidFill>
                  <a:srgbClr val="002060"/>
                </a:solidFill>
              </a:rPr>
              <a:t> </a:t>
            </a:r>
            <a:r>
              <a:rPr lang="hr-HR" sz="1200" dirty="0" err="1">
                <a:solidFill>
                  <a:srgbClr val="002060"/>
                </a:solidFill>
              </a:rPr>
              <a:t>Tourism</a:t>
            </a:r>
            <a:r>
              <a:rPr lang="hr-HR" sz="1200" dirty="0">
                <a:solidFill>
                  <a:srgbClr val="002060"/>
                </a:solidFill>
              </a:rPr>
              <a:t> </a:t>
            </a:r>
            <a:r>
              <a:rPr lang="hr-HR" sz="1200" dirty="0" err="1">
                <a:solidFill>
                  <a:srgbClr val="002060"/>
                </a:solidFill>
              </a:rPr>
              <a:t>of</a:t>
            </a:r>
            <a:r>
              <a:rPr lang="hr-HR" sz="1200" dirty="0">
                <a:solidFill>
                  <a:srgbClr val="002060"/>
                </a:solidFill>
              </a:rPr>
              <a:t> </a:t>
            </a:r>
            <a:r>
              <a:rPr lang="hr-HR" sz="1200" dirty="0" err="1">
                <a:solidFill>
                  <a:srgbClr val="002060"/>
                </a:solidFill>
              </a:rPr>
              <a:t>the</a:t>
            </a:r>
            <a:r>
              <a:rPr lang="hr-HR" sz="1200" dirty="0">
                <a:solidFill>
                  <a:srgbClr val="002060"/>
                </a:solidFill>
              </a:rPr>
              <a:t> Republic </a:t>
            </a:r>
            <a:r>
              <a:rPr lang="hr-HR" sz="1200" dirty="0" err="1">
                <a:solidFill>
                  <a:srgbClr val="002060"/>
                </a:solidFill>
              </a:rPr>
              <a:t>of</a:t>
            </a:r>
            <a:r>
              <a:rPr lang="hr-HR" sz="1200" dirty="0">
                <a:solidFill>
                  <a:srgbClr val="002060"/>
                </a:solidFill>
              </a:rPr>
              <a:t> Croatia', </a:t>
            </a:r>
            <a:r>
              <a:rPr lang="hr-HR" sz="1200" dirty="0" err="1">
                <a:solidFill>
                  <a:srgbClr val="002060"/>
                </a:solidFill>
              </a:rPr>
              <a:t>funded</a:t>
            </a:r>
            <a:r>
              <a:rPr lang="hr-HR" sz="1200" dirty="0">
                <a:solidFill>
                  <a:srgbClr val="002060"/>
                </a:solidFill>
              </a:rPr>
              <a:t> </a:t>
            </a:r>
            <a:r>
              <a:rPr lang="hr-HR" sz="1200" dirty="0" err="1">
                <a:solidFill>
                  <a:srgbClr val="002060"/>
                </a:solidFill>
              </a:rPr>
              <a:t>by</a:t>
            </a:r>
            <a:r>
              <a:rPr lang="hr-HR" sz="1200" dirty="0">
                <a:solidFill>
                  <a:srgbClr val="002060"/>
                </a:solidFill>
              </a:rPr>
              <a:t> </a:t>
            </a:r>
            <a:r>
              <a:rPr lang="hr-HR" sz="1200" dirty="0" err="1">
                <a:solidFill>
                  <a:srgbClr val="002060"/>
                </a:solidFill>
              </a:rPr>
              <a:t>the</a:t>
            </a:r>
            <a:r>
              <a:rPr lang="hr-HR" sz="1200" dirty="0">
                <a:solidFill>
                  <a:srgbClr val="002060"/>
                </a:solidFill>
              </a:rPr>
              <a:t> European Union </a:t>
            </a:r>
            <a:r>
              <a:rPr lang="hr-HR" sz="1200" dirty="0" err="1">
                <a:solidFill>
                  <a:srgbClr val="002060"/>
                </a:solidFill>
              </a:rPr>
              <a:t>under</a:t>
            </a:r>
            <a:r>
              <a:rPr lang="hr-HR" sz="1200" dirty="0">
                <a:solidFill>
                  <a:srgbClr val="002060"/>
                </a:solidFill>
              </a:rPr>
              <a:t> </a:t>
            </a:r>
            <a:r>
              <a:rPr lang="hr-HR" sz="1200" dirty="0" err="1">
                <a:solidFill>
                  <a:srgbClr val="002060"/>
                </a:solidFill>
              </a:rPr>
              <a:t>the</a:t>
            </a:r>
            <a:r>
              <a:rPr lang="hr-HR" sz="1200" dirty="0">
                <a:solidFill>
                  <a:srgbClr val="002060"/>
                </a:solidFill>
              </a:rPr>
              <a:t> </a:t>
            </a:r>
            <a:r>
              <a:rPr lang="hr-HR" sz="1200" dirty="0" err="1">
                <a:solidFill>
                  <a:srgbClr val="002060"/>
                </a:solidFill>
              </a:rPr>
              <a:t>NextGenerationEU</a:t>
            </a:r>
            <a:r>
              <a:rPr lang="hr-HR" sz="1200" dirty="0">
                <a:solidFill>
                  <a:srgbClr val="002060"/>
                </a:solidFill>
              </a:rPr>
              <a:t> </a:t>
            </a:r>
            <a:r>
              <a:rPr lang="hr-HR" sz="1200" dirty="0" err="1">
                <a:solidFill>
                  <a:srgbClr val="002060"/>
                </a:solidFill>
              </a:rPr>
              <a:t>programme</a:t>
            </a:r>
            <a:endParaRPr lang="en-US" sz="1200" dirty="0">
              <a:solidFill>
                <a:srgbClr val="002060"/>
              </a:solidFill>
            </a:endParaRPr>
          </a:p>
        </p:txBody>
      </p:sp>
      <p:sp>
        <p:nvSpPr>
          <p:cNvPr id="10" name="TextBox 9">
            <a:extLst>
              <a:ext uri="{FF2B5EF4-FFF2-40B4-BE49-F238E27FC236}">
                <a16:creationId xmlns:a16="http://schemas.microsoft.com/office/drawing/2014/main" id="{4456153F-ABED-40CA-5C6C-E15997246194}"/>
              </a:ext>
            </a:extLst>
          </p:cNvPr>
          <p:cNvSpPr txBox="1"/>
          <p:nvPr/>
        </p:nvSpPr>
        <p:spPr>
          <a:xfrm>
            <a:off x="813815" y="5586984"/>
            <a:ext cx="4811267" cy="276999"/>
          </a:xfrm>
          <a:prstGeom prst="rect">
            <a:avLst/>
          </a:prstGeom>
          <a:noFill/>
        </p:spPr>
        <p:txBody>
          <a:bodyPr wrap="square">
            <a:spAutoFit/>
          </a:bodyPr>
          <a:lstStyle/>
          <a:p>
            <a:pPr algn="ctr"/>
            <a:endParaRPr lang="hr-HR" sz="1200" dirty="0"/>
          </a:p>
        </p:txBody>
      </p:sp>
      <p:sp>
        <p:nvSpPr>
          <p:cNvPr id="11" name="Isosceles Triangle 10">
            <a:extLst>
              <a:ext uri="{FF2B5EF4-FFF2-40B4-BE49-F238E27FC236}">
                <a16:creationId xmlns:a16="http://schemas.microsoft.com/office/drawing/2014/main" id="{A5E3BD54-4E30-FD94-B9B5-5C5B637C4AD1}"/>
              </a:ext>
            </a:extLst>
          </p:cNvPr>
          <p:cNvSpPr/>
          <p:nvPr/>
        </p:nvSpPr>
        <p:spPr>
          <a:xfrm rot="10800000">
            <a:off x="2021584" y="2072674"/>
            <a:ext cx="2395728" cy="16459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 name="Isosceles Triangle 16">
            <a:extLst>
              <a:ext uri="{FF2B5EF4-FFF2-40B4-BE49-F238E27FC236}">
                <a16:creationId xmlns:a16="http://schemas.microsoft.com/office/drawing/2014/main" id="{90500D0B-E66A-E540-C5D7-A5F38776EBAE}"/>
              </a:ext>
            </a:extLst>
          </p:cNvPr>
          <p:cNvSpPr/>
          <p:nvPr/>
        </p:nvSpPr>
        <p:spPr>
          <a:xfrm rot="10800000">
            <a:off x="4764507" y="4416914"/>
            <a:ext cx="2395728" cy="16459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9" name="Rectangle 18">
            <a:extLst>
              <a:ext uri="{FF2B5EF4-FFF2-40B4-BE49-F238E27FC236}">
                <a16:creationId xmlns:a16="http://schemas.microsoft.com/office/drawing/2014/main" id="{74A3E619-4D42-156A-E7E8-7D8955BE82EC}"/>
              </a:ext>
            </a:extLst>
          </p:cNvPr>
          <p:cNvSpPr/>
          <p:nvPr/>
        </p:nvSpPr>
        <p:spPr>
          <a:xfrm>
            <a:off x="6566918" y="1271016"/>
            <a:ext cx="4811267" cy="7056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dirty="0"/>
              <a:t>National IO tables adapted for regional analysis</a:t>
            </a:r>
            <a:endParaRPr lang="hr-HR" dirty="0"/>
          </a:p>
        </p:txBody>
      </p:sp>
      <p:sp>
        <p:nvSpPr>
          <p:cNvPr id="21" name="Rectangle 20">
            <a:extLst>
              <a:ext uri="{FF2B5EF4-FFF2-40B4-BE49-F238E27FC236}">
                <a16:creationId xmlns:a16="http://schemas.microsoft.com/office/drawing/2014/main" id="{136E4893-2333-971F-1CDD-06FABB3F97E6}"/>
              </a:ext>
            </a:extLst>
          </p:cNvPr>
          <p:cNvSpPr/>
          <p:nvPr/>
        </p:nvSpPr>
        <p:spPr>
          <a:xfrm>
            <a:off x="6566918" y="2295144"/>
            <a:ext cx="4811267" cy="200883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r>
              <a:rPr lang="en-US" sz="1200" dirty="0">
                <a:solidFill>
                  <a:srgbClr val="002060"/>
                </a:solidFill>
              </a:rPr>
              <a:t>Technical coefficients in Zagreb's RTSA-formatted IO table are adjusted using location quotients to reflect regional-national economic structural differences</a:t>
            </a:r>
          </a:p>
          <a:p>
            <a:pPr marL="171450" lvl="0" indent="-171450">
              <a:buFont typeface="Arial" panose="020B0604020202020204" pitchFamily="34" charset="0"/>
              <a:buChar char="•"/>
            </a:pPr>
            <a:r>
              <a:rPr lang="en-US" sz="1200" dirty="0">
                <a:solidFill>
                  <a:srgbClr val="002060"/>
                </a:solidFill>
              </a:rPr>
              <a:t>Location quotients were calculated based on the ratio between the gross value added of individual activities and total gross value added at both the regional and national levels</a:t>
            </a:r>
            <a:endParaRPr lang="en-US" sz="1200" dirty="0">
              <a:solidFill>
                <a:srgbClr val="FF0000"/>
              </a:solidFill>
            </a:endParaRPr>
          </a:p>
        </p:txBody>
      </p:sp>
      <p:sp>
        <p:nvSpPr>
          <p:cNvPr id="23" name="Isosceles Triangle 22">
            <a:extLst>
              <a:ext uri="{FF2B5EF4-FFF2-40B4-BE49-F238E27FC236}">
                <a16:creationId xmlns:a16="http://schemas.microsoft.com/office/drawing/2014/main" id="{DB7A9B88-743E-095E-07AD-0733EBDE3773}"/>
              </a:ext>
            </a:extLst>
          </p:cNvPr>
          <p:cNvSpPr/>
          <p:nvPr/>
        </p:nvSpPr>
        <p:spPr>
          <a:xfrm rot="10800000">
            <a:off x="8045197" y="2064973"/>
            <a:ext cx="2395728" cy="16459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7" name="Rectangle 26">
            <a:extLst>
              <a:ext uri="{FF2B5EF4-FFF2-40B4-BE49-F238E27FC236}">
                <a16:creationId xmlns:a16="http://schemas.microsoft.com/office/drawing/2014/main" id="{B0112ED4-2B45-0FBB-B47A-0F392FEE31FC}"/>
              </a:ext>
            </a:extLst>
          </p:cNvPr>
          <p:cNvSpPr/>
          <p:nvPr/>
        </p:nvSpPr>
        <p:spPr>
          <a:xfrm>
            <a:off x="743712" y="4664104"/>
            <a:ext cx="10634473" cy="19310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FF0000"/>
                </a:solidFill>
              </a:rPr>
              <a:t>Challenges</a:t>
            </a:r>
            <a:r>
              <a:rPr lang="hr-HR" sz="1600" b="1" dirty="0">
                <a:solidFill>
                  <a:srgbClr val="FF0000"/>
                </a:solidFill>
              </a:rPr>
              <a:t>: </a:t>
            </a:r>
            <a:endParaRPr lang="en-US" sz="1600" b="1" dirty="0">
              <a:solidFill>
                <a:srgbClr val="FF0000"/>
              </a:solidFill>
            </a:endParaRPr>
          </a:p>
          <a:p>
            <a:pPr marL="171450" lvl="0" indent="-171450">
              <a:buFont typeface="Arial" panose="020B0604020202020204" pitchFamily="34" charset="0"/>
              <a:buChar char="•"/>
            </a:pPr>
            <a:r>
              <a:rPr lang="hr-HR" sz="1600" b="1" dirty="0" err="1">
                <a:solidFill>
                  <a:srgbClr val="FF0000"/>
                </a:solidFill>
              </a:rPr>
              <a:t>Relevance</a:t>
            </a:r>
            <a:r>
              <a:rPr lang="hr-HR" sz="1600" b="1" dirty="0">
                <a:solidFill>
                  <a:srgbClr val="FF0000"/>
                </a:solidFill>
              </a:rPr>
              <a:t> </a:t>
            </a:r>
            <a:r>
              <a:rPr lang="hr-HR" sz="1600" b="1" dirty="0" err="1">
                <a:solidFill>
                  <a:srgbClr val="FF0000"/>
                </a:solidFill>
              </a:rPr>
              <a:t>of</a:t>
            </a:r>
            <a:r>
              <a:rPr lang="hr-HR" sz="1600" b="1" dirty="0">
                <a:solidFill>
                  <a:srgbClr val="FF0000"/>
                </a:solidFill>
              </a:rPr>
              <a:t> </a:t>
            </a:r>
            <a:r>
              <a:rPr lang="hr-HR" sz="1600" b="1" dirty="0" err="1">
                <a:solidFill>
                  <a:srgbClr val="FF0000"/>
                </a:solidFill>
              </a:rPr>
              <a:t>regionalization</a:t>
            </a:r>
            <a:r>
              <a:rPr lang="hr-HR" sz="1600" b="1" dirty="0">
                <a:solidFill>
                  <a:srgbClr val="FF0000"/>
                </a:solidFill>
              </a:rPr>
              <a:t> </a:t>
            </a:r>
            <a:r>
              <a:rPr lang="hr-HR" sz="1600" b="1" dirty="0" err="1">
                <a:solidFill>
                  <a:srgbClr val="FF0000"/>
                </a:solidFill>
              </a:rPr>
              <a:t>indicators</a:t>
            </a:r>
            <a:r>
              <a:rPr lang="hr-HR" sz="1600" b="1" dirty="0">
                <a:solidFill>
                  <a:srgbClr val="FF0000"/>
                </a:solidFill>
              </a:rPr>
              <a:t> </a:t>
            </a:r>
            <a:r>
              <a:rPr lang="hr-HR" sz="1600" dirty="0" err="1">
                <a:solidFill>
                  <a:srgbClr val="FF0000"/>
                </a:solidFill>
              </a:rPr>
              <a:t>due</a:t>
            </a:r>
            <a:r>
              <a:rPr lang="hr-HR" sz="1600" dirty="0">
                <a:solidFill>
                  <a:srgbClr val="FF0000"/>
                </a:solidFill>
              </a:rPr>
              <a:t> to a </a:t>
            </a:r>
            <a:r>
              <a:rPr lang="hr-HR" sz="1600" dirty="0" err="1">
                <a:solidFill>
                  <a:srgbClr val="FF0000"/>
                </a:solidFill>
              </a:rPr>
              <a:t>high</a:t>
            </a:r>
            <a:r>
              <a:rPr lang="hr-HR" sz="1600" dirty="0">
                <a:solidFill>
                  <a:srgbClr val="FF0000"/>
                </a:solidFill>
              </a:rPr>
              <a:t> </a:t>
            </a:r>
            <a:r>
              <a:rPr lang="hr-HR" sz="1600" dirty="0" err="1">
                <a:solidFill>
                  <a:srgbClr val="FF0000"/>
                </a:solidFill>
              </a:rPr>
              <a:t>share</a:t>
            </a:r>
            <a:r>
              <a:rPr lang="hr-HR" sz="1600" dirty="0">
                <a:solidFill>
                  <a:srgbClr val="FF0000"/>
                </a:solidFill>
              </a:rPr>
              <a:t> </a:t>
            </a:r>
            <a:r>
              <a:rPr lang="hr-HR" sz="1600" dirty="0" err="1">
                <a:solidFill>
                  <a:srgbClr val="FF0000"/>
                </a:solidFill>
              </a:rPr>
              <a:t>of</a:t>
            </a:r>
            <a:r>
              <a:rPr lang="hr-HR" sz="1600" dirty="0">
                <a:solidFill>
                  <a:srgbClr val="FF0000"/>
                </a:solidFill>
              </a:rPr>
              <a:t> </a:t>
            </a:r>
            <a:r>
              <a:rPr lang="hr-HR" sz="1600" dirty="0" err="1">
                <a:solidFill>
                  <a:srgbClr val="FF0000"/>
                </a:solidFill>
              </a:rPr>
              <a:t>non-tourism</a:t>
            </a:r>
            <a:r>
              <a:rPr lang="hr-HR" sz="1600" dirty="0">
                <a:solidFill>
                  <a:srgbClr val="FF0000"/>
                </a:solidFill>
              </a:rPr>
              <a:t> </a:t>
            </a:r>
            <a:r>
              <a:rPr lang="hr-HR" sz="1600" dirty="0" err="1">
                <a:solidFill>
                  <a:srgbClr val="FF0000"/>
                </a:solidFill>
              </a:rPr>
              <a:t>services</a:t>
            </a:r>
            <a:r>
              <a:rPr lang="hr-HR" sz="1600" dirty="0">
                <a:solidFill>
                  <a:srgbClr val="FF0000"/>
                </a:solidFill>
              </a:rPr>
              <a:t> </a:t>
            </a:r>
            <a:r>
              <a:rPr lang="hr-HR" sz="1600" dirty="0" err="1">
                <a:solidFill>
                  <a:srgbClr val="FF0000"/>
                </a:solidFill>
              </a:rPr>
              <a:t>in</a:t>
            </a:r>
            <a:r>
              <a:rPr lang="hr-HR" sz="1600" dirty="0">
                <a:solidFill>
                  <a:srgbClr val="FF0000"/>
                </a:solidFill>
              </a:rPr>
              <a:t> </a:t>
            </a:r>
            <a:r>
              <a:rPr lang="hr-HR" sz="1600" dirty="0" err="1">
                <a:solidFill>
                  <a:srgbClr val="FF0000"/>
                </a:solidFill>
              </a:rPr>
              <a:t>tourism</a:t>
            </a:r>
            <a:r>
              <a:rPr lang="hr-HR" sz="1600" dirty="0">
                <a:solidFill>
                  <a:srgbClr val="FF0000"/>
                </a:solidFill>
              </a:rPr>
              <a:t> </a:t>
            </a:r>
            <a:r>
              <a:rPr lang="hr-HR" sz="1600" dirty="0" err="1">
                <a:solidFill>
                  <a:srgbClr val="FF0000"/>
                </a:solidFill>
              </a:rPr>
              <a:t>industries</a:t>
            </a:r>
            <a:r>
              <a:rPr lang="hr-HR" sz="1600" dirty="0">
                <a:solidFill>
                  <a:srgbClr val="FF0000"/>
                </a:solidFill>
              </a:rPr>
              <a:t>' output</a:t>
            </a:r>
          </a:p>
          <a:p>
            <a:pPr marL="171450" lvl="0" indent="-171450">
              <a:buFont typeface="Arial" panose="020B0604020202020204" pitchFamily="34" charset="0"/>
              <a:buChar char="•"/>
            </a:pPr>
            <a:r>
              <a:rPr lang="hr-HR" sz="1600" b="1" dirty="0" err="1">
                <a:solidFill>
                  <a:srgbClr val="FF0000"/>
                </a:solidFill>
              </a:rPr>
              <a:t>Size</a:t>
            </a:r>
            <a:r>
              <a:rPr lang="hr-HR" sz="1600" b="1" dirty="0">
                <a:solidFill>
                  <a:srgbClr val="FF0000"/>
                </a:solidFill>
              </a:rPr>
              <a:t> </a:t>
            </a:r>
            <a:r>
              <a:rPr lang="hr-HR" sz="1600" b="1" dirty="0" err="1">
                <a:solidFill>
                  <a:srgbClr val="FF0000"/>
                </a:solidFill>
              </a:rPr>
              <a:t>and</a:t>
            </a:r>
            <a:r>
              <a:rPr lang="hr-HR" sz="1600" b="1" dirty="0">
                <a:solidFill>
                  <a:srgbClr val="FF0000"/>
                </a:solidFill>
              </a:rPr>
              <a:t> </a:t>
            </a:r>
            <a:r>
              <a:rPr lang="hr-HR" sz="1600" b="1" dirty="0" err="1">
                <a:solidFill>
                  <a:srgbClr val="FF0000"/>
                </a:solidFill>
              </a:rPr>
              <a:t>scope</a:t>
            </a:r>
            <a:r>
              <a:rPr lang="hr-HR" sz="1600" b="1" dirty="0">
                <a:solidFill>
                  <a:srgbClr val="FF0000"/>
                </a:solidFill>
              </a:rPr>
              <a:t> </a:t>
            </a:r>
            <a:r>
              <a:rPr lang="hr-HR" sz="1600" b="1" dirty="0" err="1">
                <a:solidFill>
                  <a:srgbClr val="FF0000"/>
                </a:solidFill>
              </a:rPr>
              <a:t>of</a:t>
            </a:r>
            <a:r>
              <a:rPr lang="hr-HR" sz="1600" b="1" dirty="0">
                <a:solidFill>
                  <a:srgbClr val="FF0000"/>
                </a:solidFill>
              </a:rPr>
              <a:t> </a:t>
            </a:r>
            <a:r>
              <a:rPr lang="hr-HR" sz="1600" b="1" dirty="0" err="1">
                <a:solidFill>
                  <a:srgbClr val="FF0000"/>
                </a:solidFill>
              </a:rPr>
              <a:t>the</a:t>
            </a:r>
            <a:r>
              <a:rPr lang="hr-HR" sz="1600" b="1" dirty="0">
                <a:solidFill>
                  <a:srgbClr val="FF0000"/>
                </a:solidFill>
              </a:rPr>
              <a:t> </a:t>
            </a:r>
            <a:r>
              <a:rPr lang="hr-HR" sz="1600" b="1" dirty="0" err="1">
                <a:solidFill>
                  <a:srgbClr val="FF0000"/>
                </a:solidFill>
              </a:rPr>
              <a:t>residual</a:t>
            </a:r>
            <a:r>
              <a:rPr lang="hr-HR" sz="1600" b="1" dirty="0">
                <a:solidFill>
                  <a:srgbClr val="FF0000"/>
                </a:solidFill>
              </a:rPr>
              <a:t> </a:t>
            </a:r>
            <a:r>
              <a:rPr lang="hr-HR" sz="1600" b="1" dirty="0" err="1">
                <a:solidFill>
                  <a:srgbClr val="FF0000"/>
                </a:solidFill>
              </a:rPr>
              <a:t>sector</a:t>
            </a:r>
            <a:r>
              <a:rPr lang="hr-HR" sz="1600" dirty="0">
                <a:solidFill>
                  <a:srgbClr val="FF0000"/>
                </a:solidFill>
              </a:rPr>
              <a:t>, </a:t>
            </a:r>
            <a:r>
              <a:rPr lang="hr-HR" sz="1600" dirty="0" err="1">
                <a:solidFill>
                  <a:srgbClr val="FF0000"/>
                </a:solidFill>
              </a:rPr>
              <a:t>which</a:t>
            </a:r>
            <a:r>
              <a:rPr lang="hr-HR" sz="1600" dirty="0">
                <a:solidFill>
                  <a:srgbClr val="FF0000"/>
                </a:solidFill>
              </a:rPr>
              <a:t> </a:t>
            </a:r>
            <a:r>
              <a:rPr lang="hr-HR" sz="1600" dirty="0" err="1">
                <a:solidFill>
                  <a:srgbClr val="FF0000"/>
                </a:solidFill>
              </a:rPr>
              <a:t>is</a:t>
            </a:r>
            <a:r>
              <a:rPr lang="hr-HR" sz="1600" dirty="0">
                <a:solidFill>
                  <a:srgbClr val="FF0000"/>
                </a:solidFill>
              </a:rPr>
              <a:t> </a:t>
            </a:r>
            <a:r>
              <a:rPr lang="hr-HR" sz="1600" dirty="0" err="1">
                <a:solidFill>
                  <a:srgbClr val="FF0000"/>
                </a:solidFill>
              </a:rPr>
              <a:t>significantly</a:t>
            </a:r>
            <a:r>
              <a:rPr lang="hr-HR" sz="1600" dirty="0">
                <a:solidFill>
                  <a:srgbClr val="FF0000"/>
                </a:solidFill>
              </a:rPr>
              <a:t> </a:t>
            </a:r>
            <a:r>
              <a:rPr lang="hr-HR" sz="1600" dirty="0" err="1">
                <a:solidFill>
                  <a:srgbClr val="FF0000"/>
                </a:solidFill>
              </a:rPr>
              <a:t>larger</a:t>
            </a:r>
            <a:r>
              <a:rPr lang="hr-HR" sz="1600" dirty="0">
                <a:solidFill>
                  <a:srgbClr val="FF0000"/>
                </a:solidFill>
              </a:rPr>
              <a:t> </a:t>
            </a:r>
            <a:r>
              <a:rPr lang="en-US" sz="1600" dirty="0">
                <a:solidFill>
                  <a:srgbClr val="FF0000"/>
                </a:solidFill>
              </a:rPr>
              <a:t>in Zagreb </a:t>
            </a:r>
            <a:r>
              <a:rPr lang="hr-HR" sz="1600" dirty="0" err="1">
                <a:solidFill>
                  <a:srgbClr val="FF0000"/>
                </a:solidFill>
              </a:rPr>
              <a:t>than</a:t>
            </a:r>
            <a:r>
              <a:rPr lang="hr-HR" sz="1600" dirty="0">
                <a:solidFill>
                  <a:srgbClr val="FF0000"/>
                </a:solidFill>
              </a:rPr>
              <a:t> </a:t>
            </a:r>
            <a:r>
              <a:rPr lang="hr-HR" sz="1600" dirty="0" err="1">
                <a:solidFill>
                  <a:srgbClr val="FF0000"/>
                </a:solidFill>
              </a:rPr>
              <a:t>in</a:t>
            </a:r>
            <a:r>
              <a:rPr lang="hr-HR" sz="1600" dirty="0">
                <a:solidFill>
                  <a:srgbClr val="FF0000"/>
                </a:solidFill>
              </a:rPr>
              <a:t> </a:t>
            </a:r>
            <a:r>
              <a:rPr lang="hr-HR" sz="1600" dirty="0" err="1">
                <a:solidFill>
                  <a:srgbClr val="FF0000"/>
                </a:solidFill>
              </a:rPr>
              <a:t>other</a:t>
            </a:r>
            <a:r>
              <a:rPr lang="hr-HR" sz="1600" dirty="0">
                <a:solidFill>
                  <a:srgbClr val="FF0000"/>
                </a:solidFill>
              </a:rPr>
              <a:t> Croatian </a:t>
            </a:r>
            <a:r>
              <a:rPr lang="hr-HR" sz="1600" dirty="0" err="1">
                <a:solidFill>
                  <a:srgbClr val="FF0000"/>
                </a:solidFill>
              </a:rPr>
              <a:t>regions</a:t>
            </a:r>
            <a:r>
              <a:rPr lang="en-US" sz="1600" dirty="0">
                <a:solidFill>
                  <a:srgbClr val="FF0000"/>
                </a:solidFill>
              </a:rPr>
              <a:t> </a:t>
            </a:r>
            <a:r>
              <a:rPr lang="hr-HR" sz="1600" dirty="0" err="1">
                <a:solidFill>
                  <a:srgbClr val="FF0000"/>
                </a:solidFill>
              </a:rPr>
              <a:t>which</a:t>
            </a:r>
            <a:r>
              <a:rPr lang="hr-HR" sz="1600" dirty="0">
                <a:solidFill>
                  <a:srgbClr val="FF0000"/>
                </a:solidFill>
              </a:rPr>
              <a:t> </a:t>
            </a:r>
            <a:r>
              <a:rPr lang="hr-HR" sz="1600" dirty="0" err="1">
                <a:solidFill>
                  <a:srgbClr val="FF0000"/>
                </a:solidFill>
              </a:rPr>
              <a:t>is</a:t>
            </a:r>
            <a:r>
              <a:rPr lang="hr-HR" sz="1600" dirty="0">
                <a:solidFill>
                  <a:srgbClr val="FF0000"/>
                </a:solidFill>
              </a:rPr>
              <a:t> </a:t>
            </a:r>
            <a:r>
              <a:rPr lang="hr-HR" sz="1600" dirty="0" err="1">
                <a:solidFill>
                  <a:srgbClr val="FF0000"/>
                </a:solidFill>
              </a:rPr>
              <a:t>vital</a:t>
            </a:r>
            <a:r>
              <a:rPr lang="hr-HR" sz="1600" dirty="0">
                <a:solidFill>
                  <a:srgbClr val="FF0000"/>
                </a:solidFill>
              </a:rPr>
              <a:t> for </a:t>
            </a:r>
            <a:r>
              <a:rPr lang="hr-HR" sz="1600" dirty="0" err="1">
                <a:solidFill>
                  <a:srgbClr val="FF0000"/>
                </a:solidFill>
              </a:rPr>
              <a:t>ensuring</a:t>
            </a:r>
            <a:r>
              <a:rPr lang="hr-HR" sz="1600" dirty="0">
                <a:solidFill>
                  <a:srgbClr val="FF0000"/>
                </a:solidFill>
              </a:rPr>
              <a:t> </a:t>
            </a:r>
            <a:r>
              <a:rPr lang="hr-HR" sz="1600" dirty="0" err="1">
                <a:solidFill>
                  <a:srgbClr val="FF0000"/>
                </a:solidFill>
              </a:rPr>
              <a:t>sector</a:t>
            </a:r>
            <a:r>
              <a:rPr lang="hr-HR" sz="1600" dirty="0">
                <a:solidFill>
                  <a:srgbClr val="FF0000"/>
                </a:solidFill>
              </a:rPr>
              <a:t> </a:t>
            </a:r>
            <a:r>
              <a:rPr lang="hr-HR" sz="1600" dirty="0" err="1">
                <a:solidFill>
                  <a:srgbClr val="FF0000"/>
                </a:solidFill>
              </a:rPr>
              <a:t>homogeneity</a:t>
            </a:r>
            <a:r>
              <a:rPr lang="hr-HR" sz="1600" dirty="0">
                <a:solidFill>
                  <a:srgbClr val="FF0000"/>
                </a:solidFill>
              </a:rPr>
              <a:t>, a </a:t>
            </a:r>
            <a:r>
              <a:rPr lang="hr-HR" sz="1600" dirty="0" err="1">
                <a:solidFill>
                  <a:srgbClr val="FF0000"/>
                </a:solidFill>
              </a:rPr>
              <a:t>key</a:t>
            </a:r>
            <a:r>
              <a:rPr lang="hr-HR" sz="1600" dirty="0">
                <a:solidFill>
                  <a:srgbClr val="FF0000"/>
                </a:solidFill>
              </a:rPr>
              <a:t> </a:t>
            </a:r>
            <a:r>
              <a:rPr lang="hr-HR" sz="1600" dirty="0" err="1">
                <a:solidFill>
                  <a:srgbClr val="FF0000"/>
                </a:solidFill>
              </a:rPr>
              <a:t>assumption</a:t>
            </a:r>
            <a:r>
              <a:rPr lang="hr-HR" sz="1600" dirty="0">
                <a:solidFill>
                  <a:srgbClr val="FF0000"/>
                </a:solidFill>
              </a:rPr>
              <a:t> </a:t>
            </a:r>
            <a:r>
              <a:rPr lang="hr-HR" sz="1600" dirty="0" err="1">
                <a:solidFill>
                  <a:srgbClr val="FF0000"/>
                </a:solidFill>
              </a:rPr>
              <a:t>of</a:t>
            </a:r>
            <a:r>
              <a:rPr lang="hr-HR" sz="1600" dirty="0">
                <a:solidFill>
                  <a:srgbClr val="FF0000"/>
                </a:solidFill>
              </a:rPr>
              <a:t> input-output </a:t>
            </a:r>
            <a:r>
              <a:rPr lang="hr-HR" sz="1600" dirty="0" err="1">
                <a:solidFill>
                  <a:srgbClr val="FF0000"/>
                </a:solidFill>
              </a:rPr>
              <a:t>analysis</a:t>
            </a:r>
            <a:endParaRPr lang="en-US" sz="1600" dirty="0">
              <a:solidFill>
                <a:srgbClr val="FF0000"/>
              </a:solidFill>
            </a:endParaRPr>
          </a:p>
          <a:p>
            <a:pPr marL="171450" lvl="0" indent="-171450">
              <a:buFont typeface="Arial" panose="020B0604020202020204" pitchFamily="34" charset="0"/>
              <a:buChar char="•"/>
            </a:pPr>
            <a:r>
              <a:rPr lang="en-US" sz="1600" dirty="0">
                <a:solidFill>
                  <a:srgbClr val="FF0000"/>
                </a:solidFill>
              </a:rPr>
              <a:t>Location quotients are an approximation of inter-regional trade</a:t>
            </a:r>
          </a:p>
          <a:p>
            <a:pPr algn="ctr"/>
            <a:r>
              <a:rPr lang="hr-HR" sz="1600" b="1" i="1" dirty="0" err="1">
                <a:solidFill>
                  <a:srgbClr val="FF0000"/>
                </a:solidFill>
              </a:rPr>
              <a:t>Consequence</a:t>
            </a:r>
            <a:r>
              <a:rPr lang="hr-HR" sz="1600" b="1" i="1" dirty="0">
                <a:solidFill>
                  <a:srgbClr val="FF0000"/>
                </a:solidFill>
              </a:rPr>
              <a:t>: </a:t>
            </a:r>
            <a:endParaRPr lang="en-US" sz="1600" b="1" i="1" dirty="0">
              <a:solidFill>
                <a:srgbClr val="FF0000"/>
              </a:solidFill>
            </a:endParaRPr>
          </a:p>
          <a:p>
            <a:pPr marL="171450" indent="-171450">
              <a:buFont typeface="Arial" panose="020B0604020202020204" pitchFamily="34" charset="0"/>
              <a:buChar char="•"/>
            </a:pPr>
            <a:r>
              <a:rPr lang="en-US" sz="1600" dirty="0">
                <a:solidFill>
                  <a:srgbClr val="FF0000"/>
                </a:solidFill>
              </a:rPr>
              <a:t>Reduced industry/product homogeneity and its potential impact on the calculation of direct and indirect contribution of tourism and non-tourism activities</a:t>
            </a:r>
            <a:endParaRPr lang="hr-HR" sz="1600" dirty="0">
              <a:solidFill>
                <a:srgbClr val="FF0000"/>
              </a:solidFill>
            </a:endParaRPr>
          </a:p>
        </p:txBody>
      </p:sp>
      <p:pic>
        <p:nvPicPr>
          <p:cNvPr id="29" name="Picture 28">
            <a:extLst>
              <a:ext uri="{FF2B5EF4-FFF2-40B4-BE49-F238E27FC236}">
                <a16:creationId xmlns:a16="http://schemas.microsoft.com/office/drawing/2014/main" id="{A27BF6C4-CB4A-750D-01B7-376ABA0ECFEE}"/>
              </a:ext>
            </a:extLst>
          </p:cNvPr>
          <p:cNvPicPr>
            <a:picLocks noChangeAspect="1"/>
          </p:cNvPicPr>
          <p:nvPr/>
        </p:nvPicPr>
        <p:blipFill>
          <a:blip r:embed="rId2"/>
          <a:srcRect l="30046" t="18206" r="59566" b="18011"/>
          <a:stretch>
            <a:fillRect/>
          </a:stretch>
        </p:blipFill>
        <p:spPr>
          <a:xfrm>
            <a:off x="6905070" y="14260"/>
            <a:ext cx="949626" cy="542081"/>
          </a:xfrm>
          <a:prstGeom prst="rect">
            <a:avLst/>
          </a:prstGeom>
        </p:spPr>
      </p:pic>
      <p:sp>
        <p:nvSpPr>
          <p:cNvPr id="31" name="TextBox 30">
            <a:extLst>
              <a:ext uri="{FF2B5EF4-FFF2-40B4-BE49-F238E27FC236}">
                <a16:creationId xmlns:a16="http://schemas.microsoft.com/office/drawing/2014/main" id="{BE0C271E-88C6-B67D-5F50-A17F3F983BEF}"/>
              </a:ext>
            </a:extLst>
          </p:cNvPr>
          <p:cNvSpPr txBox="1"/>
          <p:nvPr/>
        </p:nvSpPr>
        <p:spPr>
          <a:xfrm>
            <a:off x="7854696" y="73138"/>
            <a:ext cx="4193308" cy="400110"/>
          </a:xfrm>
          <a:prstGeom prst="rect">
            <a:avLst/>
          </a:prstGeom>
          <a:noFill/>
        </p:spPr>
        <p:txBody>
          <a:bodyPr wrap="square">
            <a:spAutoFit/>
          </a:bodyPr>
          <a:lstStyle/>
          <a:p>
            <a:r>
              <a:rPr lang="hr-HR" sz="1000" b="1" dirty="0" err="1"/>
              <a:t>Economic</a:t>
            </a:r>
            <a:r>
              <a:rPr lang="hr-HR" sz="1000" b="1" dirty="0"/>
              <a:t> </a:t>
            </a:r>
            <a:r>
              <a:rPr lang="hr-HR" sz="1000" b="1" dirty="0" err="1"/>
              <a:t>contributions</a:t>
            </a:r>
            <a:r>
              <a:rPr lang="hr-HR" sz="1000" b="1" dirty="0"/>
              <a:t> </a:t>
            </a:r>
            <a:r>
              <a:rPr lang="hr-HR" sz="1000" b="1" dirty="0" err="1"/>
              <a:t>of</a:t>
            </a:r>
            <a:r>
              <a:rPr lang="hr-HR" sz="1000" b="1" dirty="0"/>
              <a:t> </a:t>
            </a:r>
            <a:r>
              <a:rPr lang="hr-HR" sz="1000" b="1" dirty="0" err="1"/>
              <a:t>tourism</a:t>
            </a:r>
            <a:r>
              <a:rPr lang="hr-HR" sz="1000" b="1" dirty="0"/>
              <a:t>: </a:t>
            </a:r>
            <a:r>
              <a:rPr lang="hr-HR" sz="1000" b="1" dirty="0" err="1"/>
              <a:t>From</a:t>
            </a:r>
            <a:r>
              <a:rPr lang="hr-HR" sz="1000" b="1" dirty="0"/>
              <a:t> </a:t>
            </a:r>
            <a:r>
              <a:rPr lang="hr-HR" sz="1000" b="1" dirty="0" err="1"/>
              <a:t>national</a:t>
            </a:r>
            <a:r>
              <a:rPr lang="hr-HR" sz="1000" b="1" dirty="0"/>
              <a:t> to </a:t>
            </a:r>
            <a:r>
              <a:rPr lang="hr-HR" sz="1000" b="1" dirty="0" err="1"/>
              <a:t>regional</a:t>
            </a:r>
            <a:r>
              <a:rPr lang="hr-HR" sz="1000" b="1" dirty="0"/>
              <a:t> </a:t>
            </a:r>
            <a:r>
              <a:rPr lang="hr-HR" sz="1000" b="1" dirty="0" err="1"/>
              <a:t>analysis</a:t>
            </a:r>
            <a:r>
              <a:rPr lang="hr-HR" sz="1000" b="1" dirty="0"/>
              <a:t> </a:t>
            </a:r>
            <a:endParaRPr lang="en-US" sz="1000" b="1" dirty="0"/>
          </a:p>
          <a:p>
            <a:r>
              <a:rPr lang="hr-HR" sz="1000" dirty="0" err="1"/>
              <a:t>Ph.D</a:t>
            </a:r>
            <a:r>
              <a:rPr lang="hr-HR" sz="1000" dirty="0"/>
              <a:t> </a:t>
            </a:r>
            <a:r>
              <a:rPr lang="en-US" sz="1000" dirty="0"/>
              <a:t>Neven Ivandić, </a:t>
            </a:r>
            <a:r>
              <a:rPr lang="hr-HR" sz="1000" dirty="0" err="1"/>
              <a:t>Ph.D</a:t>
            </a:r>
            <a:r>
              <a:rPr lang="hr-HR" sz="1000" dirty="0"/>
              <a:t> </a:t>
            </a:r>
            <a:r>
              <a:rPr lang="en-US" sz="1000" dirty="0"/>
              <a:t> Ivan Kožić</a:t>
            </a:r>
            <a:endParaRPr lang="hr-HR" sz="1000" dirty="0"/>
          </a:p>
        </p:txBody>
      </p:sp>
    </p:spTree>
    <p:extLst>
      <p:ext uri="{BB962C8B-B14F-4D97-AF65-F5344CB8AC3E}">
        <p14:creationId xmlns:p14="http://schemas.microsoft.com/office/powerpoint/2010/main" val="1620871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4CB050-F9E5-78DD-6250-2907D78B360A}"/>
              </a:ext>
            </a:extLst>
          </p:cNvPr>
          <p:cNvSpPr txBox="1"/>
          <p:nvPr/>
        </p:nvSpPr>
        <p:spPr>
          <a:xfrm>
            <a:off x="642365" y="400782"/>
            <a:ext cx="10062579" cy="769441"/>
          </a:xfrm>
          <a:prstGeom prst="rect">
            <a:avLst/>
          </a:prstGeom>
          <a:noFill/>
        </p:spPr>
        <p:txBody>
          <a:bodyPr wrap="square">
            <a:spAutoFit/>
          </a:bodyPr>
          <a:lstStyle/>
          <a:p>
            <a:pPr lvl="0"/>
            <a:r>
              <a:rPr lang="en-US" sz="4400" dirty="0"/>
              <a:t>Model integration and forecasting </a:t>
            </a:r>
            <a:endParaRPr lang="hr-HR" sz="4400" dirty="0"/>
          </a:p>
        </p:txBody>
      </p:sp>
      <p:sp>
        <p:nvSpPr>
          <p:cNvPr id="5" name="Rectangle 4">
            <a:extLst>
              <a:ext uri="{FF2B5EF4-FFF2-40B4-BE49-F238E27FC236}">
                <a16:creationId xmlns:a16="http://schemas.microsoft.com/office/drawing/2014/main" id="{1B386447-1D48-D657-70DE-952A5889D356}"/>
              </a:ext>
            </a:extLst>
          </p:cNvPr>
          <p:cNvSpPr/>
          <p:nvPr/>
        </p:nvSpPr>
        <p:spPr>
          <a:xfrm>
            <a:off x="813815" y="1271016"/>
            <a:ext cx="5078985" cy="7056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b="0" dirty="0"/>
              <a:t>Model integration</a:t>
            </a:r>
            <a:endParaRPr lang="hr-HR" dirty="0"/>
          </a:p>
        </p:txBody>
      </p:sp>
      <p:sp>
        <p:nvSpPr>
          <p:cNvPr id="9" name="Isosceles Triangle 8">
            <a:extLst>
              <a:ext uri="{FF2B5EF4-FFF2-40B4-BE49-F238E27FC236}">
                <a16:creationId xmlns:a16="http://schemas.microsoft.com/office/drawing/2014/main" id="{5A40AD73-7EBC-E775-D1CE-0AED54ADE980}"/>
              </a:ext>
            </a:extLst>
          </p:cNvPr>
          <p:cNvSpPr/>
          <p:nvPr/>
        </p:nvSpPr>
        <p:spPr>
          <a:xfrm rot="10800000">
            <a:off x="2021584" y="2072674"/>
            <a:ext cx="2529036" cy="16459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pSp>
        <p:nvGrpSpPr>
          <p:cNvPr id="19" name="Group 18">
            <a:extLst>
              <a:ext uri="{FF2B5EF4-FFF2-40B4-BE49-F238E27FC236}">
                <a16:creationId xmlns:a16="http://schemas.microsoft.com/office/drawing/2014/main" id="{AD02A0E9-0C36-362B-C335-E860A2BEAA88}"/>
              </a:ext>
            </a:extLst>
          </p:cNvPr>
          <p:cNvGrpSpPr/>
          <p:nvPr/>
        </p:nvGrpSpPr>
        <p:grpSpPr>
          <a:xfrm>
            <a:off x="813815" y="2295145"/>
            <a:ext cx="5078985" cy="2710964"/>
            <a:chOff x="813815" y="2295145"/>
            <a:chExt cx="4811267" cy="2914164"/>
          </a:xfrm>
        </p:grpSpPr>
        <p:sp>
          <p:nvSpPr>
            <p:cNvPr id="7" name="Rectangle 6">
              <a:extLst>
                <a:ext uri="{FF2B5EF4-FFF2-40B4-BE49-F238E27FC236}">
                  <a16:creationId xmlns:a16="http://schemas.microsoft.com/office/drawing/2014/main" id="{D2AEBEEF-5525-F8FD-C98E-6C7ADBB9978B}"/>
                </a:ext>
              </a:extLst>
            </p:cNvPr>
            <p:cNvSpPr/>
            <p:nvPr/>
          </p:nvSpPr>
          <p:spPr>
            <a:xfrm>
              <a:off x="813815" y="2295145"/>
              <a:ext cx="4811267" cy="291416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hr-HR" sz="1200" b="0" u="none" dirty="0" err="1">
                  <a:solidFill>
                    <a:schemeClr val="tx1"/>
                  </a:solidFill>
                </a:rPr>
                <a:t>Calculation</a:t>
              </a:r>
              <a:r>
                <a:rPr lang="hr-HR" sz="1200" b="0" u="none" dirty="0">
                  <a:solidFill>
                    <a:schemeClr val="tx1"/>
                  </a:solidFill>
                </a:rPr>
                <a:t> </a:t>
              </a:r>
              <a:r>
                <a:rPr lang="hr-HR" sz="1200" b="0" u="none" dirty="0" err="1">
                  <a:solidFill>
                    <a:schemeClr val="tx1"/>
                  </a:solidFill>
                </a:rPr>
                <a:t>of</a:t>
              </a:r>
              <a:r>
                <a:rPr lang="hr-HR" sz="1200" b="0" u="none" dirty="0">
                  <a:solidFill>
                    <a:schemeClr val="tx1"/>
                  </a:solidFill>
                </a:rPr>
                <a:t> </a:t>
              </a:r>
              <a:r>
                <a:rPr lang="hr-HR" sz="1200" b="0" u="none" dirty="0" err="1">
                  <a:solidFill>
                    <a:schemeClr val="tx1"/>
                  </a:solidFill>
                </a:rPr>
                <a:t>the</a:t>
              </a:r>
              <a:r>
                <a:rPr lang="hr-HR" sz="1200" b="0" u="none" dirty="0">
                  <a:solidFill>
                    <a:schemeClr val="tx1"/>
                  </a:solidFill>
                </a:rPr>
                <a:t> </a:t>
              </a:r>
              <a:r>
                <a:rPr lang="hr-HR" sz="1200" b="0" u="none" dirty="0" err="1">
                  <a:solidFill>
                    <a:schemeClr val="tx1"/>
                  </a:solidFill>
                </a:rPr>
                <a:t>Leontief</a:t>
              </a:r>
              <a:r>
                <a:rPr lang="hr-HR" sz="1200" b="0" u="none" dirty="0">
                  <a:solidFill>
                    <a:schemeClr val="tx1"/>
                  </a:solidFill>
                </a:rPr>
                <a:t> </a:t>
              </a:r>
              <a:r>
                <a:rPr lang="hr-HR" sz="1200" b="0" u="none" dirty="0" err="1">
                  <a:solidFill>
                    <a:schemeClr val="tx1"/>
                  </a:solidFill>
                </a:rPr>
                <a:t>Inverse</a:t>
              </a:r>
              <a:r>
                <a:rPr lang="hr-HR" sz="1200" b="0" u="none" dirty="0">
                  <a:solidFill>
                    <a:schemeClr val="tx1"/>
                  </a:solidFill>
                </a:rPr>
                <a:t> </a:t>
              </a:r>
              <a:r>
                <a:rPr lang="hr-HR" sz="1200" b="0" u="none" dirty="0" err="1">
                  <a:solidFill>
                    <a:schemeClr val="tx1"/>
                  </a:solidFill>
                </a:rPr>
                <a:t>Matrix</a:t>
              </a:r>
              <a:r>
                <a:rPr lang="en-US" sz="1200" b="0" u="none" dirty="0">
                  <a:solidFill>
                    <a:schemeClr val="tx1"/>
                  </a:solidFill>
                </a:rPr>
                <a:t> for 2021 under the assumption of stable technical coefficients from </a:t>
              </a:r>
              <a:r>
                <a:rPr lang="en-US" sz="1200" dirty="0">
                  <a:solidFill>
                    <a:srgbClr val="002060"/>
                  </a:solidFill>
                </a:rPr>
                <a:t>Zagreb's RTSA-formatted IO table:</a:t>
              </a:r>
            </a:p>
            <a:p>
              <a:pPr marL="171450" indent="-171450">
                <a:buFont typeface="Arial" panose="020B0604020202020204" pitchFamily="34" charset="0"/>
                <a:buChar char="•"/>
              </a:pPr>
              <a:endParaRPr lang="en-US" sz="1200" dirty="0">
                <a:solidFill>
                  <a:srgbClr val="002060"/>
                </a:solidFill>
              </a:endParaRPr>
            </a:p>
            <a:p>
              <a:pPr marL="171450" indent="-171450">
                <a:buFont typeface="Arial" panose="020B0604020202020204" pitchFamily="34" charset="0"/>
                <a:buChar char="•"/>
              </a:pPr>
              <a:endParaRPr lang="en-US" sz="1200" dirty="0">
                <a:solidFill>
                  <a:srgbClr val="002060"/>
                </a:solidFill>
              </a:endParaRPr>
            </a:p>
            <a:p>
              <a:pPr marL="171450" indent="-171450">
                <a:buFont typeface="Arial" panose="020B0604020202020204" pitchFamily="34" charset="0"/>
                <a:buChar char="•"/>
              </a:pPr>
              <a:r>
                <a:rPr lang="en-US" sz="1200" dirty="0">
                  <a:solidFill>
                    <a:srgbClr val="002060"/>
                  </a:solidFill>
                </a:rPr>
                <a:t>Elements of the </a:t>
              </a:r>
              <a:r>
                <a:rPr lang="hr-HR" sz="1200" b="0" u="none" dirty="0" err="1">
                  <a:solidFill>
                    <a:schemeClr val="tx1"/>
                  </a:solidFill>
                </a:rPr>
                <a:t>Leontief</a:t>
              </a:r>
              <a:r>
                <a:rPr lang="hr-HR" sz="1200" b="0" u="none" dirty="0">
                  <a:solidFill>
                    <a:schemeClr val="tx1"/>
                  </a:solidFill>
                </a:rPr>
                <a:t> </a:t>
              </a:r>
              <a:r>
                <a:rPr lang="hr-HR" sz="1200" b="0" u="none" dirty="0" err="1">
                  <a:solidFill>
                    <a:schemeClr val="tx1"/>
                  </a:solidFill>
                </a:rPr>
                <a:t>Inverse</a:t>
              </a:r>
              <a:r>
                <a:rPr lang="hr-HR" sz="1200" b="0" u="none" dirty="0">
                  <a:solidFill>
                    <a:schemeClr val="tx1"/>
                  </a:solidFill>
                </a:rPr>
                <a:t> </a:t>
              </a:r>
              <a:r>
                <a:rPr lang="hr-HR" sz="1200" b="0" u="none" dirty="0" err="1">
                  <a:solidFill>
                    <a:schemeClr val="tx1"/>
                  </a:solidFill>
                </a:rPr>
                <a:t>Matrix</a:t>
              </a:r>
              <a:r>
                <a:rPr lang="en-US" sz="1200" b="0" u="none" dirty="0">
                  <a:solidFill>
                    <a:schemeClr val="tx1"/>
                  </a:solidFill>
                </a:rPr>
                <a:t> </a:t>
              </a:r>
              <a:r>
                <a:rPr lang="hr-HR" sz="1200" i="1" dirty="0" err="1">
                  <a:solidFill>
                    <a:schemeClr val="tx1"/>
                  </a:solidFill>
                </a:rPr>
                <a:t>represents</a:t>
              </a:r>
              <a:r>
                <a:rPr lang="hr-HR" sz="1200" i="1" dirty="0">
                  <a:solidFill>
                    <a:schemeClr val="tx1"/>
                  </a:solidFill>
                </a:rPr>
                <a:t> </a:t>
              </a:r>
              <a:r>
                <a:rPr lang="hr-HR" sz="1200" i="1" dirty="0" err="1">
                  <a:solidFill>
                    <a:schemeClr val="tx1"/>
                  </a:solidFill>
                </a:rPr>
                <a:t>the</a:t>
              </a:r>
              <a:r>
                <a:rPr lang="hr-HR" sz="1200" i="1" dirty="0">
                  <a:solidFill>
                    <a:schemeClr val="tx1"/>
                  </a:solidFill>
                </a:rPr>
                <a:t> total (</a:t>
              </a:r>
              <a:r>
                <a:rPr lang="hr-HR" sz="1200" i="1" dirty="0" err="1">
                  <a:solidFill>
                    <a:schemeClr val="tx1"/>
                  </a:solidFill>
                </a:rPr>
                <a:t>direct</a:t>
              </a:r>
              <a:r>
                <a:rPr lang="hr-HR" sz="1200" i="1" dirty="0">
                  <a:solidFill>
                    <a:schemeClr val="tx1"/>
                  </a:solidFill>
                </a:rPr>
                <a:t> </a:t>
              </a:r>
              <a:r>
                <a:rPr lang="hr-HR" sz="1200" i="1" dirty="0" err="1">
                  <a:solidFill>
                    <a:schemeClr val="tx1"/>
                  </a:solidFill>
                </a:rPr>
                <a:t>and</a:t>
              </a:r>
              <a:r>
                <a:rPr lang="hr-HR" sz="1200" i="1" dirty="0">
                  <a:solidFill>
                    <a:schemeClr val="tx1"/>
                  </a:solidFill>
                </a:rPr>
                <a:t> </a:t>
              </a:r>
              <a:r>
                <a:rPr lang="hr-HR" sz="1200" i="1" dirty="0" err="1">
                  <a:solidFill>
                    <a:schemeClr val="tx1"/>
                  </a:solidFill>
                </a:rPr>
                <a:t>indirect</a:t>
              </a:r>
              <a:r>
                <a:rPr lang="hr-HR" sz="1200" i="1" dirty="0">
                  <a:solidFill>
                    <a:schemeClr val="tx1"/>
                  </a:solidFill>
                </a:rPr>
                <a:t>) output </a:t>
              </a:r>
              <a:r>
                <a:rPr lang="hr-HR" sz="1200" i="1" dirty="0" err="1">
                  <a:solidFill>
                    <a:schemeClr val="tx1"/>
                  </a:solidFill>
                </a:rPr>
                <a:t>required</a:t>
              </a:r>
              <a:r>
                <a:rPr lang="hr-HR" sz="1200" i="1" dirty="0">
                  <a:solidFill>
                    <a:schemeClr val="tx1"/>
                  </a:solidFill>
                </a:rPr>
                <a:t> </a:t>
              </a:r>
              <a:r>
                <a:rPr lang="hr-HR" sz="1200" i="1" dirty="0" err="1">
                  <a:solidFill>
                    <a:schemeClr val="tx1"/>
                  </a:solidFill>
                </a:rPr>
                <a:t>from</a:t>
              </a:r>
              <a:r>
                <a:rPr lang="hr-HR" sz="1200" i="1" dirty="0">
                  <a:solidFill>
                    <a:schemeClr val="tx1"/>
                  </a:solidFill>
                </a:rPr>
                <a:t> </a:t>
              </a:r>
              <a:r>
                <a:rPr lang="hr-HR" sz="1200" i="1" dirty="0" err="1">
                  <a:solidFill>
                    <a:schemeClr val="tx1"/>
                  </a:solidFill>
                </a:rPr>
                <a:t>sector</a:t>
              </a:r>
              <a:r>
                <a:rPr lang="hr-HR" sz="1200" i="1" dirty="0">
                  <a:solidFill>
                    <a:schemeClr val="tx1"/>
                  </a:solidFill>
                </a:rPr>
                <a:t> (i) to </a:t>
              </a:r>
              <a:r>
                <a:rPr lang="hr-HR" sz="1200" i="1" dirty="0" err="1">
                  <a:solidFill>
                    <a:schemeClr val="tx1"/>
                  </a:solidFill>
                </a:rPr>
                <a:t>satisfy</a:t>
              </a:r>
              <a:r>
                <a:rPr lang="hr-HR" sz="1200" i="1" dirty="0">
                  <a:solidFill>
                    <a:schemeClr val="tx1"/>
                  </a:solidFill>
                </a:rPr>
                <a:t> a one-</a:t>
              </a:r>
              <a:r>
                <a:rPr lang="hr-HR" sz="1200" i="1" dirty="0" err="1">
                  <a:solidFill>
                    <a:schemeClr val="tx1"/>
                  </a:solidFill>
                </a:rPr>
                <a:t>unit</a:t>
              </a:r>
              <a:r>
                <a:rPr lang="hr-HR" sz="1200" i="1" dirty="0">
                  <a:solidFill>
                    <a:schemeClr val="tx1"/>
                  </a:solidFill>
                </a:rPr>
                <a:t> </a:t>
              </a:r>
              <a:r>
                <a:rPr lang="hr-HR" sz="1200" i="1" dirty="0" err="1">
                  <a:solidFill>
                    <a:schemeClr val="tx1"/>
                  </a:solidFill>
                </a:rPr>
                <a:t>increase</a:t>
              </a:r>
              <a:r>
                <a:rPr lang="hr-HR" sz="1200" i="1" dirty="0">
                  <a:solidFill>
                    <a:schemeClr val="tx1"/>
                  </a:solidFill>
                </a:rPr>
                <a:t> </a:t>
              </a:r>
              <a:r>
                <a:rPr lang="hr-HR" sz="1200" i="1" dirty="0" err="1">
                  <a:solidFill>
                    <a:schemeClr val="tx1"/>
                  </a:solidFill>
                </a:rPr>
                <a:t>in</a:t>
              </a:r>
              <a:r>
                <a:rPr lang="hr-HR" sz="1200" i="1" dirty="0">
                  <a:solidFill>
                    <a:schemeClr val="tx1"/>
                  </a:solidFill>
                </a:rPr>
                <a:t> </a:t>
              </a:r>
              <a:r>
                <a:rPr lang="hr-HR" sz="1200" i="1" dirty="0" err="1">
                  <a:solidFill>
                    <a:schemeClr val="tx1"/>
                  </a:solidFill>
                </a:rPr>
                <a:t>the</a:t>
              </a:r>
              <a:r>
                <a:rPr lang="hr-HR" sz="1200" i="1" dirty="0">
                  <a:solidFill>
                    <a:schemeClr val="tx1"/>
                  </a:solidFill>
                </a:rPr>
                <a:t> </a:t>
              </a:r>
              <a:r>
                <a:rPr lang="hr-HR" sz="1200" i="1" dirty="0" err="1">
                  <a:solidFill>
                    <a:schemeClr val="tx1"/>
                  </a:solidFill>
                </a:rPr>
                <a:t>final</a:t>
              </a:r>
              <a:r>
                <a:rPr lang="en-US" sz="1200" i="1" dirty="0">
                  <a:solidFill>
                    <a:schemeClr val="tx1"/>
                  </a:solidFill>
                </a:rPr>
                <a:t> </a:t>
              </a:r>
              <a:r>
                <a:rPr lang="hr-HR" sz="1200" i="1" dirty="0">
                  <a:solidFill>
                    <a:schemeClr val="tx1"/>
                  </a:solidFill>
                </a:rPr>
                <a:t> </a:t>
              </a:r>
              <a:r>
                <a:rPr lang="hr-HR" sz="1200" i="1" dirty="0" err="1">
                  <a:solidFill>
                    <a:schemeClr val="tx1"/>
                  </a:solidFill>
                </a:rPr>
                <a:t>demand</a:t>
              </a:r>
              <a:r>
                <a:rPr lang="hr-HR" sz="1200" i="1" dirty="0">
                  <a:solidFill>
                    <a:schemeClr val="tx1"/>
                  </a:solidFill>
                </a:rPr>
                <a:t> </a:t>
              </a:r>
              <a:r>
                <a:rPr lang="hr-HR" sz="1200" i="1" dirty="0" err="1">
                  <a:solidFill>
                    <a:schemeClr val="tx1"/>
                  </a:solidFill>
                </a:rPr>
                <a:t>of</a:t>
              </a:r>
              <a:r>
                <a:rPr lang="hr-HR" sz="1200" i="1" dirty="0">
                  <a:solidFill>
                    <a:schemeClr val="tx1"/>
                  </a:solidFill>
                </a:rPr>
                <a:t> </a:t>
              </a:r>
              <a:r>
                <a:rPr lang="hr-HR" sz="1200" i="1" dirty="0" err="1">
                  <a:solidFill>
                    <a:schemeClr val="tx1"/>
                  </a:solidFill>
                </a:rPr>
                <a:t>sector</a:t>
              </a:r>
              <a:r>
                <a:rPr lang="hr-HR" sz="1200" i="1" dirty="0">
                  <a:solidFill>
                    <a:schemeClr val="tx1"/>
                  </a:solidFill>
                </a:rPr>
                <a:t> (j)</a:t>
              </a:r>
              <a:endParaRPr lang="en-US" sz="1200" i="1" dirty="0">
                <a:solidFill>
                  <a:schemeClr val="tx1"/>
                </a:solidFill>
              </a:endParaRPr>
            </a:p>
            <a:p>
              <a:pPr marL="171450" indent="-171450">
                <a:buFont typeface="Arial" panose="020B0604020202020204" pitchFamily="34" charset="0"/>
                <a:buChar char="•"/>
              </a:pPr>
              <a:endParaRPr lang="en-US" sz="1200" i="1" dirty="0">
                <a:solidFill>
                  <a:schemeClr val="tx1"/>
                </a:solidFill>
              </a:endParaRPr>
            </a:p>
            <a:p>
              <a:pPr marL="171450" indent="-171450">
                <a:buFont typeface="Arial" panose="020B0604020202020204" pitchFamily="34" charset="0"/>
                <a:buChar char="•"/>
              </a:pPr>
              <a:endParaRPr lang="en-US" sz="1200" dirty="0">
                <a:solidFill>
                  <a:schemeClr val="tx1"/>
                </a:solidFill>
              </a:endParaRPr>
            </a:p>
            <a:p>
              <a:pPr marL="171450" indent="-171450">
                <a:buFont typeface="Arial" panose="020B0604020202020204" pitchFamily="34" charset="0"/>
                <a:buChar char="•"/>
              </a:pPr>
              <a:endParaRPr lang="en-US" sz="1200" dirty="0">
                <a:solidFill>
                  <a:srgbClr val="002060"/>
                </a:solidFill>
              </a:endParaRPr>
            </a:p>
            <a:p>
              <a:pPr marL="171450" indent="-171450">
                <a:buFont typeface="Arial" panose="020B0604020202020204" pitchFamily="34" charset="0"/>
                <a:buChar char="•"/>
              </a:pPr>
              <a:r>
                <a:rPr lang="en-US" sz="1200" b="0" u="none" dirty="0">
                  <a:solidFill>
                    <a:schemeClr val="tx1"/>
                  </a:solidFill>
                </a:rPr>
                <a:t>Total production generated by internal tourism consumption is quantified by multiplying the Leontief inverse matrix and the column vector of internal tourism consumption obtained from Zagreb's RTSA</a:t>
              </a:r>
              <a:endParaRPr lang="en-US" sz="1200" dirty="0">
                <a:solidFill>
                  <a:srgbClr val="002060"/>
                </a:solidFill>
              </a:endParaRPr>
            </a:p>
          </p:txBody>
        </p:sp>
        <p:pic>
          <p:nvPicPr>
            <p:cNvPr id="16" name="Picture 15">
              <a:extLst>
                <a:ext uri="{FF2B5EF4-FFF2-40B4-BE49-F238E27FC236}">
                  <a16:creationId xmlns:a16="http://schemas.microsoft.com/office/drawing/2014/main" id="{B756AC0D-40F3-82BF-FC93-44F2B14117AE}"/>
                </a:ext>
              </a:extLst>
            </p:cNvPr>
            <p:cNvPicPr>
              <a:picLocks noChangeAspect="1"/>
            </p:cNvPicPr>
            <p:nvPr/>
          </p:nvPicPr>
          <p:blipFill>
            <a:blip r:embed="rId2"/>
            <a:stretch>
              <a:fillRect/>
            </a:stretch>
          </p:blipFill>
          <p:spPr>
            <a:xfrm>
              <a:off x="2342581" y="2988354"/>
              <a:ext cx="1416619" cy="394465"/>
            </a:xfrm>
            <a:prstGeom prst="rect">
              <a:avLst/>
            </a:prstGeom>
          </p:spPr>
        </p:pic>
        <p:pic>
          <p:nvPicPr>
            <p:cNvPr id="18" name="Picture 17">
              <a:extLst>
                <a:ext uri="{FF2B5EF4-FFF2-40B4-BE49-F238E27FC236}">
                  <a16:creationId xmlns:a16="http://schemas.microsoft.com/office/drawing/2014/main" id="{5F47552D-74E0-F4B0-5A79-61797E48222E}"/>
                </a:ext>
              </a:extLst>
            </p:cNvPr>
            <p:cNvPicPr>
              <a:picLocks noChangeAspect="1"/>
            </p:cNvPicPr>
            <p:nvPr/>
          </p:nvPicPr>
          <p:blipFill>
            <a:blip r:embed="rId3"/>
            <a:stretch>
              <a:fillRect/>
            </a:stretch>
          </p:blipFill>
          <p:spPr>
            <a:xfrm>
              <a:off x="1834047" y="4076027"/>
              <a:ext cx="2583265" cy="394465"/>
            </a:xfrm>
            <a:prstGeom prst="rect">
              <a:avLst/>
            </a:prstGeom>
          </p:spPr>
        </p:pic>
      </p:grpSp>
      <p:sp>
        <p:nvSpPr>
          <p:cNvPr id="20" name="Rectangle 19">
            <a:extLst>
              <a:ext uri="{FF2B5EF4-FFF2-40B4-BE49-F238E27FC236}">
                <a16:creationId xmlns:a16="http://schemas.microsoft.com/office/drawing/2014/main" id="{54E7190D-9924-73B4-FA70-43D9AEF1F0A5}"/>
              </a:ext>
            </a:extLst>
          </p:cNvPr>
          <p:cNvSpPr/>
          <p:nvPr/>
        </p:nvSpPr>
        <p:spPr>
          <a:xfrm>
            <a:off x="6437745" y="1271016"/>
            <a:ext cx="4940439" cy="7056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dirty="0"/>
              <a:t>F</a:t>
            </a:r>
            <a:r>
              <a:rPr lang="en-US" b="0" dirty="0"/>
              <a:t>orecasting</a:t>
            </a:r>
            <a:endParaRPr lang="hr-HR" dirty="0"/>
          </a:p>
        </p:txBody>
      </p:sp>
      <p:sp>
        <p:nvSpPr>
          <p:cNvPr id="21" name="Isosceles Triangle 20">
            <a:extLst>
              <a:ext uri="{FF2B5EF4-FFF2-40B4-BE49-F238E27FC236}">
                <a16:creationId xmlns:a16="http://schemas.microsoft.com/office/drawing/2014/main" id="{FA97D027-3D94-C190-2235-9CCA8883472E}"/>
              </a:ext>
            </a:extLst>
          </p:cNvPr>
          <p:cNvSpPr/>
          <p:nvPr/>
        </p:nvSpPr>
        <p:spPr>
          <a:xfrm rot="10800000">
            <a:off x="7710366" y="2072674"/>
            <a:ext cx="2460048" cy="16459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3" name="Rectangle 22">
            <a:extLst>
              <a:ext uri="{FF2B5EF4-FFF2-40B4-BE49-F238E27FC236}">
                <a16:creationId xmlns:a16="http://schemas.microsoft.com/office/drawing/2014/main" id="{6ECF6F92-5B4B-6282-2262-74BB24EEFB5E}"/>
              </a:ext>
            </a:extLst>
          </p:cNvPr>
          <p:cNvSpPr/>
          <p:nvPr/>
        </p:nvSpPr>
        <p:spPr>
          <a:xfrm>
            <a:off x="6437745" y="2295145"/>
            <a:ext cx="4940439" cy="271096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solidFill>
              </a:rPr>
              <a:t>Compilation of the Regional Tourism Satellite Account (RTSA) for the City of Zagreb for 2024</a:t>
            </a:r>
          </a:p>
          <a:p>
            <a:pPr marL="171450" indent="-171450">
              <a:buFont typeface="Arial" panose="020B0604020202020204" pitchFamily="34" charset="0"/>
              <a:buChar char="•"/>
            </a:pPr>
            <a:r>
              <a:rPr lang="en-US" sz="1200" dirty="0">
                <a:solidFill>
                  <a:schemeClr val="tx1"/>
                </a:solidFill>
              </a:rPr>
              <a:t>The compilation is based on available data, where 2022 data are indexed using a combination of the growth in physical tourism activity from 2022 to 2024 and price growth of corresponding products over the same period (e.g., price growth in accommodation, food and beverage services in restaurants, transport, and general price growth for other products</a:t>
            </a:r>
          </a:p>
          <a:p>
            <a:pPr marL="171450" indent="-171450">
              <a:buFont typeface="Arial" panose="020B0604020202020204" pitchFamily="34" charset="0"/>
              <a:buChar char="•"/>
            </a:pPr>
            <a:r>
              <a:rPr lang="en-US" sz="1200" dirty="0">
                <a:solidFill>
                  <a:schemeClr val="tx1"/>
                </a:solidFill>
              </a:rPr>
              <a:t>Total production generated by internal tourism consumption in 2024 is quantified by multiplying the Leontief inverse matrix for 2021 by the column vector of internal tourism consumption obtained from Zagreb's RTSA for 2024</a:t>
            </a:r>
          </a:p>
        </p:txBody>
      </p:sp>
      <p:sp>
        <p:nvSpPr>
          <p:cNvPr id="27" name="Rectangle 26">
            <a:extLst>
              <a:ext uri="{FF2B5EF4-FFF2-40B4-BE49-F238E27FC236}">
                <a16:creationId xmlns:a16="http://schemas.microsoft.com/office/drawing/2014/main" id="{E3962526-71ED-8B9C-94B7-53E1C77F23E7}"/>
              </a:ext>
            </a:extLst>
          </p:cNvPr>
          <p:cNvSpPr/>
          <p:nvPr/>
        </p:nvSpPr>
        <p:spPr>
          <a:xfrm>
            <a:off x="813815" y="5153892"/>
            <a:ext cx="10564369" cy="150552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FF0000"/>
                </a:solidFill>
              </a:rPr>
              <a:t>Challenges</a:t>
            </a:r>
            <a:r>
              <a:rPr lang="hr-HR" sz="1600" b="1" dirty="0">
                <a:solidFill>
                  <a:srgbClr val="FF0000"/>
                </a:solidFill>
              </a:rPr>
              <a:t>: </a:t>
            </a:r>
            <a:endParaRPr lang="en-US" sz="1600" b="1" dirty="0">
              <a:solidFill>
                <a:srgbClr val="FF0000"/>
              </a:solidFill>
            </a:endParaRPr>
          </a:p>
          <a:p>
            <a:pPr marL="171450" lvl="0" indent="-171450">
              <a:buFont typeface="Arial" panose="020B0604020202020204" pitchFamily="34" charset="0"/>
              <a:buChar char="•"/>
            </a:pPr>
            <a:r>
              <a:rPr lang="en-US" sz="1600" dirty="0">
                <a:solidFill>
                  <a:srgbClr val="FF0000"/>
                </a:solidFill>
              </a:rPr>
              <a:t>Issues regarding sector homogeneity resulting from the alignment of different data inputs and the regionalization process</a:t>
            </a:r>
          </a:p>
          <a:p>
            <a:pPr marL="171450" lvl="0" indent="-171450">
              <a:buFont typeface="Arial" panose="020B0604020202020204" pitchFamily="34" charset="0"/>
              <a:buChar char="•"/>
            </a:pPr>
            <a:r>
              <a:rPr lang="en-US" sz="1600" dirty="0">
                <a:solidFill>
                  <a:srgbClr val="FF0000"/>
                </a:solidFill>
              </a:rPr>
              <a:t>Lack of data on tourism expenditure for 2024.</a:t>
            </a:r>
          </a:p>
          <a:p>
            <a:pPr algn="ctr"/>
            <a:r>
              <a:rPr lang="hr-HR" sz="1600" b="1" i="1" dirty="0" err="1">
                <a:solidFill>
                  <a:srgbClr val="FF0000"/>
                </a:solidFill>
              </a:rPr>
              <a:t>Consequence</a:t>
            </a:r>
            <a:r>
              <a:rPr lang="hr-HR" sz="1600" b="1" i="1" dirty="0">
                <a:solidFill>
                  <a:srgbClr val="FF0000"/>
                </a:solidFill>
              </a:rPr>
              <a:t>: </a:t>
            </a:r>
            <a:endParaRPr lang="en-US" sz="1600" b="1" i="1" dirty="0">
              <a:solidFill>
                <a:srgbClr val="FF0000"/>
              </a:solidFill>
            </a:endParaRPr>
          </a:p>
          <a:p>
            <a:pPr marL="171450" indent="-171450">
              <a:buFont typeface="Arial" panose="020B0604020202020204" pitchFamily="34" charset="0"/>
              <a:buChar char="•"/>
            </a:pPr>
            <a:r>
              <a:rPr lang="en-US" sz="1600" dirty="0">
                <a:solidFill>
                  <a:srgbClr val="FF0000"/>
                </a:solidFill>
              </a:rPr>
              <a:t>Potential impact on the calculation of direct and indirect contributions of tourism and non-tourism activities</a:t>
            </a:r>
            <a:endParaRPr lang="hr-HR" sz="1600" dirty="0">
              <a:solidFill>
                <a:srgbClr val="FF0000"/>
              </a:solidFill>
            </a:endParaRPr>
          </a:p>
        </p:txBody>
      </p:sp>
      <p:pic>
        <p:nvPicPr>
          <p:cNvPr id="29" name="Picture 28">
            <a:extLst>
              <a:ext uri="{FF2B5EF4-FFF2-40B4-BE49-F238E27FC236}">
                <a16:creationId xmlns:a16="http://schemas.microsoft.com/office/drawing/2014/main" id="{2731FECE-31D1-CB02-9BF0-B4E344D9E946}"/>
              </a:ext>
            </a:extLst>
          </p:cNvPr>
          <p:cNvPicPr>
            <a:picLocks noChangeAspect="1"/>
          </p:cNvPicPr>
          <p:nvPr/>
        </p:nvPicPr>
        <p:blipFill>
          <a:blip r:embed="rId4"/>
          <a:srcRect l="30046" t="18206" r="59566" b="18011"/>
          <a:stretch>
            <a:fillRect/>
          </a:stretch>
        </p:blipFill>
        <p:spPr>
          <a:xfrm>
            <a:off x="11074822" y="384003"/>
            <a:ext cx="949626" cy="542081"/>
          </a:xfrm>
          <a:prstGeom prst="rect">
            <a:avLst/>
          </a:prstGeom>
        </p:spPr>
      </p:pic>
      <p:sp>
        <p:nvSpPr>
          <p:cNvPr id="31" name="TextBox 30">
            <a:extLst>
              <a:ext uri="{FF2B5EF4-FFF2-40B4-BE49-F238E27FC236}">
                <a16:creationId xmlns:a16="http://schemas.microsoft.com/office/drawing/2014/main" id="{B841783E-4574-2025-4BE5-7870F9B592E2}"/>
              </a:ext>
            </a:extLst>
          </p:cNvPr>
          <p:cNvSpPr txBox="1"/>
          <p:nvPr/>
        </p:nvSpPr>
        <p:spPr>
          <a:xfrm>
            <a:off x="7854696" y="73138"/>
            <a:ext cx="4193308" cy="400110"/>
          </a:xfrm>
          <a:prstGeom prst="rect">
            <a:avLst/>
          </a:prstGeom>
          <a:noFill/>
        </p:spPr>
        <p:txBody>
          <a:bodyPr wrap="square">
            <a:spAutoFit/>
          </a:bodyPr>
          <a:lstStyle/>
          <a:p>
            <a:r>
              <a:rPr lang="hr-HR" sz="1000" b="1" dirty="0" err="1"/>
              <a:t>Economic</a:t>
            </a:r>
            <a:r>
              <a:rPr lang="hr-HR" sz="1000" b="1" dirty="0"/>
              <a:t> </a:t>
            </a:r>
            <a:r>
              <a:rPr lang="hr-HR" sz="1000" b="1" dirty="0" err="1"/>
              <a:t>contributions</a:t>
            </a:r>
            <a:r>
              <a:rPr lang="hr-HR" sz="1000" b="1" dirty="0"/>
              <a:t> </a:t>
            </a:r>
            <a:r>
              <a:rPr lang="hr-HR" sz="1000" b="1" dirty="0" err="1"/>
              <a:t>of</a:t>
            </a:r>
            <a:r>
              <a:rPr lang="hr-HR" sz="1000" b="1" dirty="0"/>
              <a:t> </a:t>
            </a:r>
            <a:r>
              <a:rPr lang="hr-HR" sz="1000" b="1" dirty="0" err="1"/>
              <a:t>tourism</a:t>
            </a:r>
            <a:r>
              <a:rPr lang="hr-HR" sz="1000" b="1" dirty="0"/>
              <a:t>: </a:t>
            </a:r>
            <a:r>
              <a:rPr lang="hr-HR" sz="1000" b="1" dirty="0" err="1"/>
              <a:t>From</a:t>
            </a:r>
            <a:r>
              <a:rPr lang="hr-HR" sz="1000" b="1" dirty="0"/>
              <a:t> </a:t>
            </a:r>
            <a:r>
              <a:rPr lang="hr-HR" sz="1000" b="1" dirty="0" err="1"/>
              <a:t>national</a:t>
            </a:r>
            <a:r>
              <a:rPr lang="hr-HR" sz="1000" b="1" dirty="0"/>
              <a:t> to </a:t>
            </a:r>
            <a:r>
              <a:rPr lang="hr-HR" sz="1000" b="1" dirty="0" err="1"/>
              <a:t>regional</a:t>
            </a:r>
            <a:r>
              <a:rPr lang="hr-HR" sz="1000" b="1" dirty="0"/>
              <a:t> </a:t>
            </a:r>
            <a:r>
              <a:rPr lang="hr-HR" sz="1000" b="1" dirty="0" err="1"/>
              <a:t>analysis</a:t>
            </a:r>
            <a:r>
              <a:rPr lang="hr-HR" sz="1000" b="1" dirty="0"/>
              <a:t> </a:t>
            </a:r>
            <a:endParaRPr lang="en-US" sz="1000" b="1" dirty="0"/>
          </a:p>
          <a:p>
            <a:r>
              <a:rPr lang="hr-HR" sz="1000" dirty="0" err="1"/>
              <a:t>Ph.D</a:t>
            </a:r>
            <a:r>
              <a:rPr lang="hr-HR" sz="1000" dirty="0"/>
              <a:t> </a:t>
            </a:r>
            <a:r>
              <a:rPr lang="en-US" sz="1000" dirty="0"/>
              <a:t>Neven Ivandić, </a:t>
            </a:r>
            <a:r>
              <a:rPr lang="hr-HR" sz="1000" dirty="0" err="1"/>
              <a:t>Ph.D</a:t>
            </a:r>
            <a:r>
              <a:rPr lang="hr-HR" sz="1000" dirty="0"/>
              <a:t> </a:t>
            </a:r>
            <a:r>
              <a:rPr lang="en-US" sz="1000" dirty="0"/>
              <a:t> Ivan Kožić</a:t>
            </a:r>
            <a:endParaRPr lang="hr-HR" sz="1000" dirty="0"/>
          </a:p>
        </p:txBody>
      </p:sp>
    </p:spTree>
    <p:extLst>
      <p:ext uri="{BB962C8B-B14F-4D97-AF65-F5344CB8AC3E}">
        <p14:creationId xmlns:p14="http://schemas.microsoft.com/office/powerpoint/2010/main" val="472361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1416</TotalTime>
  <Words>1638</Words>
  <Application>Microsoft Office PowerPoint</Application>
  <PresentationFormat>Widescreen</PresentationFormat>
  <Paragraphs>155</Paragraphs>
  <Slides>11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Arial</vt:lpstr>
      <vt:lpstr>Calibri</vt:lpstr>
      <vt:lpstr>Cambria</vt:lpstr>
      <vt:lpstr>Google Sans</vt:lpstr>
      <vt:lpstr>Office Theme</vt:lpstr>
      <vt:lpstr>PowerPoint Presentation</vt:lpstr>
      <vt:lpstr>PowerPoint Presentation</vt:lpstr>
      <vt:lpstr>Economic contributions of tourism: From national to regional analysis - A Case Study of Zagreb, the Capital of Croatia</vt:lpstr>
      <vt:lpstr>Motivation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Neven Ivandic</dc:creator>
  <cp:lastModifiedBy>Neven Ivandic</cp:lastModifiedBy>
  <cp:revision>12</cp:revision>
  <cp:lastPrinted>2026-08-24T10:49:59Z</cp:lastPrinted>
  <dcterms:created xsi:type="dcterms:W3CDTF">2026-08-23T10:06:46Z</dcterms:created>
  <dcterms:modified xsi:type="dcterms:W3CDTF">2026-08-31T09:25:18Z</dcterms:modified>
</cp:coreProperties>
</file>